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3982700" cy="20104100"/>
  <p:notesSz cx="13982700" cy="20104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36796" y="6232271"/>
            <a:ext cx="11750358" cy="4221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73592" y="11258296"/>
            <a:ext cx="9676765" cy="5026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91197" y="4623943"/>
            <a:ext cx="601341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19334" y="4623943"/>
            <a:ext cx="6013418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1197" y="804164"/>
            <a:ext cx="12441555" cy="321665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1197" y="4623943"/>
            <a:ext cx="12441555" cy="1326870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700143" y="18696814"/>
            <a:ext cx="4423664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91197" y="18696814"/>
            <a:ext cx="317950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953244" y="18696814"/>
            <a:ext cx="3179508" cy="1005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jpg"/><Relationship Id="rId12" Type="http://schemas.openxmlformats.org/officeDocument/2006/relationships/image" Target="../media/image11.jpg"/><Relationship Id="rId13" Type="http://schemas.openxmlformats.org/officeDocument/2006/relationships/image" Target="../media/image12.jp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jpg"/><Relationship Id="rId17" Type="http://schemas.openxmlformats.org/officeDocument/2006/relationships/image" Target="../media/image16.jp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25.jp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jpg"/><Relationship Id="rId10" Type="http://schemas.openxmlformats.org/officeDocument/2006/relationships/image" Target="../media/image29.jpg"/><Relationship Id="rId11" Type="http://schemas.openxmlformats.org/officeDocument/2006/relationships/image" Target="../media/image30.jpg"/><Relationship Id="rId12" Type="http://schemas.openxmlformats.org/officeDocument/2006/relationships/image" Target="../media/image3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5" Type="http://schemas.openxmlformats.org/officeDocument/2006/relationships/image" Target="../media/image35.jpg"/><Relationship Id="rId6" Type="http://schemas.openxmlformats.org/officeDocument/2006/relationships/image" Target="../media/image36.jpg"/><Relationship Id="rId7" Type="http://schemas.openxmlformats.org/officeDocument/2006/relationships/image" Target="../media/image37.jpg"/><Relationship Id="rId8" Type="http://schemas.openxmlformats.org/officeDocument/2006/relationships/image" Target="../media/image38.jpg"/><Relationship Id="rId9" Type="http://schemas.openxmlformats.org/officeDocument/2006/relationships/image" Target="../media/image39.jpg"/><Relationship Id="rId10" Type="http://schemas.openxmlformats.org/officeDocument/2006/relationships/image" Target="../media/image40.jp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jpg"/><Relationship Id="rId14" Type="http://schemas.openxmlformats.org/officeDocument/2006/relationships/image" Target="../media/image44.jpg"/><Relationship Id="rId15" Type="http://schemas.openxmlformats.org/officeDocument/2006/relationships/image" Target="../media/image45.jpg"/><Relationship Id="rId16" Type="http://schemas.openxmlformats.org/officeDocument/2006/relationships/image" Target="../media/image46.jpg"/><Relationship Id="rId17" Type="http://schemas.openxmlformats.org/officeDocument/2006/relationships/image" Target="../media/image47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Relationship Id="rId4" Type="http://schemas.openxmlformats.org/officeDocument/2006/relationships/image" Target="../media/image50.jp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png"/><Relationship Id="rId9" Type="http://schemas.openxmlformats.org/officeDocument/2006/relationships/image" Target="../media/image55.png"/><Relationship Id="rId10" Type="http://schemas.openxmlformats.org/officeDocument/2006/relationships/image" Target="../media/image56.jpg"/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3" Type="http://schemas.openxmlformats.org/officeDocument/2006/relationships/image" Target="../media/image59.jpg"/><Relationship Id="rId14" Type="http://schemas.openxmlformats.org/officeDocument/2006/relationships/image" Target="../media/image60.png"/><Relationship Id="rId15" Type="http://schemas.openxmlformats.org/officeDocument/2006/relationships/image" Target="../media/image61.png"/><Relationship Id="rId16" Type="http://schemas.openxmlformats.org/officeDocument/2006/relationships/image" Target="../media/image62.png"/><Relationship Id="rId17" Type="http://schemas.openxmlformats.org/officeDocument/2006/relationships/image" Target="../media/image63.png"/><Relationship Id="rId18" Type="http://schemas.openxmlformats.org/officeDocument/2006/relationships/image" Target="../media/image64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6" Type="http://schemas.openxmlformats.org/officeDocument/2006/relationships/image" Target="../media/image69.png"/><Relationship Id="rId7" Type="http://schemas.openxmlformats.org/officeDocument/2006/relationships/image" Target="../media/image70.jpg"/><Relationship Id="rId8" Type="http://schemas.openxmlformats.org/officeDocument/2006/relationships/image" Target="../media/image71.jpg"/><Relationship Id="rId9" Type="http://schemas.openxmlformats.org/officeDocument/2006/relationships/image" Target="../media/image72.jpg"/><Relationship Id="rId10" Type="http://schemas.openxmlformats.org/officeDocument/2006/relationships/image" Target="../media/image73.png"/><Relationship Id="rId11" Type="http://schemas.openxmlformats.org/officeDocument/2006/relationships/image" Target="../media/image74.jpg"/><Relationship Id="rId12" Type="http://schemas.openxmlformats.org/officeDocument/2006/relationships/image" Target="../media/image75.jpg"/><Relationship Id="rId13" Type="http://schemas.openxmlformats.org/officeDocument/2006/relationships/image" Target="../media/image76.jpg"/><Relationship Id="rId14" Type="http://schemas.openxmlformats.org/officeDocument/2006/relationships/image" Target="../media/image77.jpg"/><Relationship Id="rId15" Type="http://schemas.openxmlformats.org/officeDocument/2006/relationships/image" Target="../media/image7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jpg"/><Relationship Id="rId4" Type="http://schemas.openxmlformats.org/officeDocument/2006/relationships/image" Target="../media/image81.png"/><Relationship Id="rId5" Type="http://schemas.openxmlformats.org/officeDocument/2006/relationships/image" Target="../media/image82.jpg"/><Relationship Id="rId6" Type="http://schemas.openxmlformats.org/officeDocument/2006/relationships/image" Target="../media/image83.jp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jpg"/><Relationship Id="rId12" Type="http://schemas.openxmlformats.org/officeDocument/2006/relationships/image" Target="../media/image89.png"/><Relationship Id="rId13" Type="http://schemas.openxmlformats.org/officeDocument/2006/relationships/image" Target="../media/image90.jpg"/><Relationship Id="rId14" Type="http://schemas.openxmlformats.org/officeDocument/2006/relationships/image" Target="../media/image9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37548" y="20036530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 h="0">
                <a:moveTo>
                  <a:pt x="0" y="0"/>
                </a:moveTo>
                <a:lnTo>
                  <a:pt x="119106" y="0"/>
                </a:lnTo>
              </a:path>
            </a:pathLst>
          </a:custGeom>
          <a:ln w="3175">
            <a:solidFill>
              <a:srgbClr val="604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603529" y="20036530"/>
            <a:ext cx="367030" cy="0"/>
          </a:xfrm>
          <a:custGeom>
            <a:avLst/>
            <a:gdLst/>
            <a:ahLst/>
            <a:cxnLst/>
            <a:rect l="l" t="t" r="r" b="b"/>
            <a:pathLst>
              <a:path w="367029" h="0">
                <a:moveTo>
                  <a:pt x="0" y="0"/>
                </a:moveTo>
                <a:lnTo>
                  <a:pt x="366480" y="0"/>
                </a:lnTo>
              </a:path>
            </a:pathLst>
          </a:custGeom>
          <a:ln w="3175">
            <a:solidFill>
              <a:srgbClr val="604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996544" y="20036530"/>
            <a:ext cx="128270" cy="0"/>
          </a:xfrm>
          <a:custGeom>
            <a:avLst/>
            <a:gdLst/>
            <a:ahLst/>
            <a:cxnLst/>
            <a:rect l="l" t="t" r="r" b="b"/>
            <a:pathLst>
              <a:path w="128270" h="0">
                <a:moveTo>
                  <a:pt x="0" y="0"/>
                </a:moveTo>
                <a:lnTo>
                  <a:pt x="128268" y="0"/>
                </a:lnTo>
              </a:path>
            </a:pathLst>
          </a:custGeom>
          <a:ln w="3175">
            <a:solidFill>
              <a:srgbClr val="604F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281252" y="16187334"/>
            <a:ext cx="4073828" cy="10209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557391" y="16256049"/>
            <a:ext cx="1796411" cy="736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346132" y="14155328"/>
            <a:ext cx="4211259" cy="8638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01689" y="11720847"/>
            <a:ext cx="3003835" cy="1904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130581" y="10022600"/>
            <a:ext cx="137430" cy="66751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378138" y="2650442"/>
            <a:ext cx="215962" cy="7460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06227" y="1217240"/>
            <a:ext cx="1246689" cy="7460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434891" y="13144233"/>
            <a:ext cx="736234" cy="41229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11752" y="12270568"/>
            <a:ext cx="9816" cy="1570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96968" y="962012"/>
            <a:ext cx="4898411" cy="52027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183088" y="8952607"/>
            <a:ext cx="4446854" cy="92274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66879" y="10842274"/>
            <a:ext cx="9148936" cy="18405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320518" y="13163866"/>
            <a:ext cx="2375582" cy="6086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556113" y="16364030"/>
            <a:ext cx="8265455" cy="618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125467" y="1177974"/>
            <a:ext cx="6626107" cy="67733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0277828" y="11897543"/>
            <a:ext cx="687151" cy="34357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01935" y="11612866"/>
            <a:ext cx="19632" cy="43192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3801935" y="12506163"/>
            <a:ext cx="19632" cy="8049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3801935" y="13370011"/>
            <a:ext cx="19632" cy="31412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801935" y="14420372"/>
            <a:ext cx="19632" cy="36320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3283049" y="1928913"/>
            <a:ext cx="4425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95">
                <a:solidFill>
                  <a:srgbClr val="858585"/>
                </a:solidFill>
                <a:latin typeface="Consolas"/>
                <a:cs typeface="Consolas"/>
              </a:rPr>
              <a:t>.*.</a:t>
            </a:r>
            <a:endParaRPr sz="2150">
              <a:latin typeface="Consolas"/>
              <a:cs typeface="Consolas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303960" y="1928913"/>
            <a:ext cx="470534" cy="65659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49530" marR="5080" indent="-37465">
              <a:lnSpc>
                <a:spcPts val="2400"/>
              </a:lnSpc>
              <a:spcBef>
                <a:spcPts val="320"/>
              </a:spcBef>
            </a:pPr>
            <a:r>
              <a:rPr dirty="0" sz="2150" spc="-235">
                <a:solidFill>
                  <a:srgbClr val="979797"/>
                </a:solidFill>
                <a:latin typeface="Consolas"/>
                <a:cs typeface="Consolas"/>
              </a:rPr>
              <a:t>.</a:t>
            </a:r>
            <a:r>
              <a:rPr dirty="0" sz="2150" spc="-235">
                <a:solidFill>
                  <a:srgbClr val="B1B1B1"/>
                </a:solidFill>
                <a:latin typeface="Consolas"/>
                <a:cs typeface="Consolas"/>
              </a:rPr>
              <a:t>*  </a:t>
            </a:r>
            <a:r>
              <a:rPr dirty="0" sz="2150" spc="-120">
                <a:solidFill>
                  <a:srgbClr val="0E0E0E"/>
                </a:solidFill>
                <a:latin typeface="Consolas"/>
                <a:cs typeface="Consolas"/>
              </a:rPr>
              <a:t>w/3</a:t>
            </a:r>
            <a:endParaRPr sz="2150">
              <a:latin typeface="Consolas"/>
              <a:cs typeface="Consola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61791" y="2760448"/>
            <a:ext cx="143256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-229">
                <a:solidFill>
                  <a:srgbClr val="0C0C0C"/>
                </a:solidFill>
                <a:latin typeface="Cambria"/>
                <a:cs typeface="Cambria"/>
              </a:rPr>
              <a:t>{ </a:t>
            </a:r>
            <a:r>
              <a:rPr dirty="0" sz="2700" spc="60">
                <a:latin typeface="Cambria"/>
                <a:cs typeface="Cambria"/>
              </a:rPr>
              <a:t>16 </a:t>
            </a:r>
            <a:r>
              <a:rPr dirty="0" sz="2700" spc="-330">
                <a:latin typeface="Cambria"/>
                <a:cs typeface="Cambria"/>
              </a:rPr>
              <a:t>com</a:t>
            </a:r>
            <a:r>
              <a:rPr dirty="0" sz="2700" spc="-335">
                <a:latin typeface="Cambria"/>
                <a:cs typeface="Cambria"/>
              </a:rPr>
              <a:t> </a:t>
            </a:r>
            <a:r>
              <a:rPr dirty="0" sz="2700" spc="15">
                <a:solidFill>
                  <a:srgbClr val="0C0C0C"/>
                </a:solidFill>
                <a:latin typeface="Cambria"/>
                <a:cs typeface="Cambria"/>
              </a:rPr>
              <a:t>8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653683" y="2760448"/>
            <a:ext cx="1974850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27075" algn="l"/>
              </a:tabLst>
            </a:pPr>
            <a:r>
              <a:rPr dirty="0" sz="2700" spc="15">
                <a:latin typeface="Cambria"/>
                <a:cs typeface="Cambria"/>
              </a:rPr>
              <a:t>8</a:t>
            </a:r>
            <a:r>
              <a:rPr dirty="0" sz="2700" spc="-25">
                <a:latin typeface="Cambria"/>
                <a:cs typeface="Cambria"/>
              </a:rPr>
              <a:t> </a:t>
            </a:r>
            <a:r>
              <a:rPr dirty="0" sz="2700" spc="-340">
                <a:solidFill>
                  <a:srgbClr val="0E0E0E"/>
                </a:solidFill>
                <a:latin typeface="Cambria"/>
                <a:cs typeface="Cambria"/>
              </a:rPr>
              <a:t>[	</a:t>
            </a:r>
            <a:r>
              <a:rPr dirty="0" sz="2700" spc="25">
                <a:latin typeface="Cambria"/>
                <a:cs typeface="Cambria"/>
              </a:rPr>
              <a:t>(1 </a:t>
            </a:r>
            <a:r>
              <a:rPr dirty="0" sz="2700" spc="60">
                <a:solidFill>
                  <a:srgbClr val="676767"/>
                </a:solidFill>
                <a:latin typeface="Cambria"/>
                <a:cs typeface="Cambria"/>
              </a:rPr>
              <a:t>+</a:t>
            </a:r>
            <a:r>
              <a:rPr dirty="0" sz="2700" spc="380">
                <a:solidFill>
                  <a:srgbClr val="676767"/>
                </a:solidFill>
                <a:latin typeface="Cambria"/>
                <a:cs typeface="Cambria"/>
              </a:rPr>
              <a:t> </a:t>
            </a:r>
            <a:r>
              <a:rPr dirty="0" sz="2700" spc="-330">
                <a:latin typeface="Cambria"/>
                <a:cs typeface="Cambria"/>
              </a:rPr>
              <a:t>com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227185" y="2760448"/>
            <a:ext cx="1689735" cy="4381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700" spc="75">
                <a:latin typeface="Cambria"/>
                <a:cs typeface="Cambria"/>
              </a:rPr>
              <a:t>)] </a:t>
            </a:r>
            <a:r>
              <a:rPr dirty="0" sz="2700" spc="-1135">
                <a:solidFill>
                  <a:srgbClr val="999999"/>
                </a:solidFill>
                <a:latin typeface="Cambria"/>
                <a:cs typeface="Cambria"/>
              </a:rPr>
              <a:t>—</a:t>
            </a:r>
            <a:r>
              <a:rPr dirty="0" sz="2700" spc="310">
                <a:solidFill>
                  <a:srgbClr val="999999"/>
                </a:solidFill>
                <a:latin typeface="Cambria"/>
                <a:cs typeface="Cambria"/>
              </a:rPr>
              <a:t> </a:t>
            </a:r>
            <a:r>
              <a:rPr dirty="0" sz="2700" spc="-15">
                <a:latin typeface="Cambria"/>
                <a:cs typeface="Cambria"/>
              </a:rPr>
              <a:t>10}</a:t>
            </a:r>
            <a:r>
              <a:rPr dirty="0" sz="2700" spc="-70">
                <a:latin typeface="Cambria"/>
                <a:cs typeface="Cambria"/>
              </a:rPr>
              <a:t> </a:t>
            </a:r>
            <a:r>
              <a:rPr dirty="0" sz="2700" spc="85">
                <a:solidFill>
                  <a:srgbClr val="212121"/>
                </a:solidFill>
                <a:latin typeface="Cambria"/>
                <a:cs typeface="Cambria"/>
              </a:rPr>
              <a:t>dP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55295" y="4485008"/>
            <a:ext cx="9129395" cy="500443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R="235585">
              <a:lnSpc>
                <a:spcPct val="100000"/>
              </a:lnSpc>
              <a:spcBef>
                <a:spcPts val="90"/>
              </a:spcBef>
              <a:tabLst>
                <a:tab pos="2956560" algn="l"/>
                <a:tab pos="3514090" algn="l"/>
                <a:tab pos="4448175" algn="l"/>
                <a:tab pos="5212715" algn="l"/>
              </a:tabLst>
            </a:pPr>
            <a:r>
              <a:rPr dirty="0" sz="3200" spc="-114">
                <a:solidFill>
                  <a:srgbClr val="0E0E0E"/>
                </a:solidFill>
                <a:latin typeface="Times New Roman"/>
                <a:cs typeface="Times New Roman"/>
              </a:rPr>
              <a:t>+ </a:t>
            </a:r>
            <a:r>
              <a:rPr dirty="0" sz="3200" spc="-310">
                <a:latin typeface="Times New Roman"/>
                <a:cs typeface="Times New Roman"/>
              </a:rPr>
              <a:t>2  </a:t>
            </a:r>
            <a:r>
              <a:rPr dirty="0" sz="3200" spc="-35">
                <a:latin typeface="Times New Roman"/>
                <a:cs typeface="Times New Roman"/>
              </a:rPr>
              <a:t>sin </a:t>
            </a:r>
            <a:r>
              <a:rPr dirty="0" sz="3200" spc="-245" i="1">
                <a:latin typeface="Times New Roman"/>
                <a:cs typeface="Times New Roman"/>
              </a:rPr>
              <a:t>20 </a:t>
            </a:r>
            <a:r>
              <a:rPr dirty="0" sz="3200" spc="-135" i="1">
                <a:latin typeface="Times New Roman"/>
                <a:cs typeface="Times New Roman"/>
              </a:rPr>
              <a:t> </a:t>
            </a:r>
            <a:r>
              <a:rPr dirty="0" sz="3200" spc="-1400" i="1">
                <a:solidFill>
                  <a:srgbClr val="080808"/>
                </a:solidFill>
                <a:latin typeface="Times New Roman"/>
                <a:cs typeface="Times New Roman"/>
              </a:rPr>
              <a:t>—</a:t>
            </a:r>
            <a:r>
              <a:rPr dirty="0" sz="3200" spc="-20" i="1">
                <a:solidFill>
                  <a:srgbClr val="080808"/>
                </a:solidFill>
                <a:latin typeface="Times New Roman"/>
                <a:cs typeface="Times New Roman"/>
              </a:rPr>
              <a:t> </a:t>
            </a:r>
            <a:r>
              <a:rPr dirty="0" sz="3200" spc="-35">
                <a:latin typeface="Times New Roman"/>
                <a:cs typeface="Times New Roman"/>
              </a:rPr>
              <a:t>10</a:t>
            </a:r>
            <a:r>
              <a:rPr dirty="0" sz="3200" spc="-80">
                <a:latin typeface="Times New Roman"/>
                <a:cs typeface="Times New Roman"/>
              </a:rPr>
              <a:t> </a:t>
            </a:r>
            <a:r>
              <a:rPr dirty="0" sz="3200" spc="-30">
                <a:latin typeface="Times New Roman"/>
                <a:cs typeface="Times New Roman"/>
              </a:rPr>
              <a:t>s	</a:t>
            </a:r>
            <a:r>
              <a:rPr dirty="0" sz="3200" spc="-250">
                <a:solidFill>
                  <a:srgbClr val="1A1A1A"/>
                </a:solidFill>
                <a:latin typeface="Times New Roman"/>
                <a:cs typeface="Times New Roman"/>
              </a:rPr>
              <a:t>]	</a:t>
            </a:r>
            <a:r>
              <a:rPr dirty="0" sz="3200" spc="-95">
                <a:solidFill>
                  <a:srgbClr val="1C1C1C"/>
                </a:solidFill>
                <a:latin typeface="Times New Roman"/>
                <a:cs typeface="Times New Roman"/>
              </a:rPr>
              <a:t>=</a:t>
            </a:r>
            <a:r>
              <a:rPr dirty="0" sz="3200" spc="325">
                <a:solidFill>
                  <a:srgbClr val="1C1C1C"/>
                </a:solidFill>
                <a:latin typeface="Times New Roman"/>
                <a:cs typeface="Times New Roman"/>
              </a:rPr>
              <a:t> </a:t>
            </a:r>
            <a:r>
              <a:rPr dirty="0" sz="3200" spc="85">
                <a:latin typeface="Times New Roman"/>
                <a:cs typeface="Times New Roman"/>
              </a:rPr>
              <a:t>Io	</a:t>
            </a:r>
            <a:r>
              <a:rPr dirty="0" sz="3200" spc="-110">
                <a:latin typeface="Times New Roman"/>
                <a:cs typeface="Times New Roman"/>
              </a:rPr>
              <a:t>:	</a:t>
            </a:r>
            <a:r>
              <a:rPr dirty="0" sz="3200" spc="25">
                <a:latin typeface="Times New Roman"/>
                <a:cs typeface="Times New Roman"/>
              </a:rPr>
              <a:t>4n</a:t>
            </a:r>
            <a:endParaRPr sz="3200">
              <a:latin typeface="Times New Roman"/>
              <a:cs typeface="Times New Roman"/>
            </a:endParaRPr>
          </a:p>
          <a:p>
            <a:pPr marL="12700" marR="5080" indent="17780">
              <a:lnSpc>
                <a:spcPct val="115500"/>
              </a:lnSpc>
              <a:spcBef>
                <a:spcPts val="2945"/>
              </a:spcBef>
              <a:tabLst>
                <a:tab pos="5239385" algn="l"/>
                <a:tab pos="5681980" algn="l"/>
                <a:tab pos="6432550" algn="l"/>
                <a:tab pos="7666990" algn="l"/>
              </a:tabLst>
            </a:pPr>
            <a:r>
              <a:rPr dirty="0" sz="2650" spc="-50">
                <a:latin typeface="Times New Roman"/>
                <a:cs typeface="Times New Roman"/>
              </a:rPr>
              <a:t>Note </a:t>
            </a:r>
            <a:r>
              <a:rPr dirty="0" sz="2650" spc="-25">
                <a:solidFill>
                  <a:srgbClr val="3D3D3D"/>
                </a:solidFill>
                <a:latin typeface="Times New Roman"/>
                <a:cs typeface="Times New Roman"/>
              </a:rPr>
              <a:t>. </a:t>
            </a:r>
            <a:r>
              <a:rPr dirty="0" sz="2650" spc="-235">
                <a:latin typeface="Times New Roman"/>
                <a:cs typeface="Times New Roman"/>
              </a:rPr>
              <a:t>’l’o  </a:t>
            </a:r>
            <a:r>
              <a:rPr dirty="0" sz="2650" spc="-105">
                <a:latin typeface="Times New Roman"/>
                <a:cs typeface="Times New Roman"/>
              </a:rPr>
              <a:t>find  </a:t>
            </a:r>
            <a:r>
              <a:rPr dirty="0" sz="2650" spc="-65">
                <a:latin typeface="Times New Roman"/>
                <a:cs typeface="Times New Roman"/>
              </a:rPr>
              <a:t>the  </a:t>
            </a:r>
            <a:r>
              <a:rPr dirty="0" sz="2650" spc="-114">
                <a:latin typeface="Times New Roman"/>
                <a:cs typeface="Times New Roman"/>
              </a:rPr>
              <a:t>point</a:t>
            </a:r>
            <a:r>
              <a:rPr dirty="0" sz="2650" spc="-60">
                <a:latin typeface="Times New Roman"/>
                <a:cs typeface="Times New Roman"/>
              </a:rPr>
              <a:t> </a:t>
            </a:r>
            <a:r>
              <a:rPr dirty="0" sz="2650" spc="-215">
                <a:latin typeface="Times New Roman"/>
                <a:cs typeface="Times New Roman"/>
              </a:rPr>
              <a:t>of’</a:t>
            </a:r>
            <a:r>
              <a:rPr dirty="0" sz="2650" spc="-245">
                <a:latin typeface="Times New Roman"/>
                <a:cs typeface="Times New Roman"/>
              </a:rPr>
              <a:t> </a:t>
            </a:r>
            <a:r>
              <a:rPr dirty="0" sz="2650" spc="-60">
                <a:latin typeface="Times New Roman"/>
                <a:cs typeface="Times New Roman"/>
              </a:rPr>
              <a:t>intersection	</a:t>
            </a:r>
            <a:r>
              <a:rPr dirty="0" sz="2650" spc="-120">
                <a:latin typeface="Times New Roman"/>
                <a:cs typeface="Times New Roman"/>
              </a:rPr>
              <a:t>be</a:t>
            </a:r>
            <a:r>
              <a:rPr dirty="0" sz="2650" spc="250">
                <a:latin typeface="Times New Roman"/>
                <a:cs typeface="Times New Roman"/>
              </a:rPr>
              <a:t> </a:t>
            </a:r>
            <a:r>
              <a:rPr dirty="0" sz="2650" spc="-120">
                <a:latin typeface="Times New Roman"/>
                <a:cs typeface="Times New Roman"/>
              </a:rPr>
              <a:t>ivccii	</a:t>
            </a:r>
            <a:r>
              <a:rPr dirty="0" sz="2650" spc="-75">
                <a:solidFill>
                  <a:srgbClr val="050505"/>
                </a:solidFill>
                <a:latin typeface="Times New Roman"/>
                <a:cs typeface="Times New Roman"/>
              </a:rPr>
              <a:t>two </a:t>
            </a:r>
            <a:r>
              <a:rPr dirty="0" sz="2650" spc="-150">
                <a:latin typeface="Times New Roman"/>
                <a:cs typeface="Times New Roman"/>
              </a:rPr>
              <a:t>ciii’vcs iii </a:t>
            </a:r>
            <a:r>
              <a:rPr dirty="0" sz="2650" spc="-40">
                <a:latin typeface="Times New Roman"/>
                <a:cs typeface="Times New Roman"/>
              </a:rPr>
              <a:t>polar  </a:t>
            </a:r>
            <a:r>
              <a:rPr dirty="0" sz="2650" spc="-245">
                <a:latin typeface="Cambria"/>
                <a:cs typeface="Cambria"/>
              </a:rPr>
              <a:t>Ago  </a:t>
            </a:r>
            <a:r>
              <a:rPr dirty="0" sz="2650" spc="-75">
                <a:solidFill>
                  <a:srgbClr val="383838"/>
                </a:solidFill>
                <a:latin typeface="Cambria"/>
                <a:cs typeface="Cambria"/>
              </a:rPr>
              <a:t>.  </a:t>
            </a:r>
            <a:r>
              <a:rPr dirty="0" sz="2650" spc="-180">
                <a:latin typeface="Cambria"/>
                <a:cs typeface="Cambria"/>
              </a:rPr>
              <a:t>it  </a:t>
            </a:r>
            <a:r>
              <a:rPr dirty="0" sz="2650" spc="-120">
                <a:latin typeface="Cambria"/>
                <a:cs typeface="Cambria"/>
              </a:rPr>
              <a:t>is </a:t>
            </a:r>
            <a:r>
              <a:rPr dirty="0" sz="2650" spc="-110">
                <a:latin typeface="Cambria"/>
                <a:cs typeface="Cambria"/>
              </a:rPr>
              <a:t>good  </a:t>
            </a:r>
            <a:r>
              <a:rPr dirty="0" sz="2650" spc="-180">
                <a:latin typeface="Cambria"/>
                <a:cs typeface="Cambria"/>
              </a:rPr>
              <a:t>idea  </a:t>
            </a:r>
            <a:r>
              <a:rPr dirty="0" sz="2650" spc="-220">
                <a:latin typeface="Cambria"/>
                <a:cs typeface="Cambria"/>
              </a:rPr>
              <a:t>to  </a:t>
            </a:r>
            <a:r>
              <a:rPr dirty="0" sz="2650" spc="-300">
                <a:latin typeface="Cambria"/>
                <a:cs typeface="Cambria"/>
              </a:rPr>
              <a:t>image   </a:t>
            </a:r>
            <a:r>
              <a:rPr dirty="0" sz="2650" spc="-165">
                <a:solidFill>
                  <a:srgbClr val="212121"/>
                </a:solidFill>
                <a:latin typeface="Cambria"/>
                <a:cs typeface="Cambria"/>
              </a:rPr>
              <a:t>a  </a:t>
            </a:r>
            <a:r>
              <a:rPr dirty="0" sz="2650" spc="-170">
                <a:latin typeface="Cambria"/>
                <a:cs typeface="Cambria"/>
              </a:rPr>
              <a:t>sketch  </a:t>
            </a:r>
            <a:r>
              <a:rPr dirty="0" sz="2650" spc="-100">
                <a:latin typeface="Cambria"/>
                <a:cs typeface="Cambria"/>
              </a:rPr>
              <a:t>of  </a:t>
            </a:r>
            <a:r>
              <a:rPr dirty="0" sz="2650" spc="-170">
                <a:solidFill>
                  <a:srgbClr val="131313"/>
                </a:solidFill>
                <a:latin typeface="Cambria"/>
                <a:cs typeface="Cambria"/>
              </a:rPr>
              <a:t>the  </a:t>
            </a:r>
            <a:r>
              <a:rPr dirty="0" sz="2650" spc="-135">
                <a:latin typeface="Cambria"/>
                <a:cs typeface="Cambria"/>
              </a:rPr>
              <a:t>curves</a:t>
            </a:r>
            <a:r>
              <a:rPr dirty="0" sz="2650" spc="20">
                <a:latin typeface="Cambria"/>
                <a:cs typeface="Cambria"/>
              </a:rPr>
              <a:t> </a:t>
            </a:r>
            <a:r>
              <a:rPr dirty="0" sz="2650" spc="-170">
                <a:latin typeface="Cambria"/>
                <a:cs typeface="Cambria"/>
              </a:rPr>
              <a:t>to</a:t>
            </a:r>
            <a:r>
              <a:rPr dirty="0" sz="2650" spc="170">
                <a:latin typeface="Cambria"/>
                <a:cs typeface="Cambria"/>
              </a:rPr>
              <a:t> </a:t>
            </a:r>
            <a:r>
              <a:rPr dirty="0" sz="2650" spc="-95">
                <a:latin typeface="Cambria"/>
                <a:cs typeface="Cambria"/>
              </a:rPr>
              <a:t>ilcl	</a:t>
            </a:r>
            <a:r>
              <a:rPr dirty="0" sz="2650" spc="-160">
                <a:latin typeface="Cambria"/>
                <a:cs typeface="Cambria"/>
              </a:rPr>
              <a:t>fmiNc </a:t>
            </a:r>
            <a:r>
              <a:rPr dirty="0" sz="2650" spc="10">
                <a:solidFill>
                  <a:srgbClr val="080808"/>
                </a:solidFill>
                <a:latin typeface="Cambria"/>
                <a:cs typeface="Cambria"/>
              </a:rPr>
              <a:t>lion  </a:t>
            </a:r>
            <a:r>
              <a:rPr dirty="0" sz="2650" spc="-185">
                <a:latin typeface="Cambria"/>
                <a:cs typeface="Cambria"/>
              </a:rPr>
              <a:t>many  </a:t>
            </a:r>
            <a:r>
              <a:rPr dirty="0" sz="2650" spc="-180">
                <a:latin typeface="Cambria"/>
                <a:cs typeface="Cambria"/>
              </a:rPr>
              <a:t>point  </a:t>
            </a:r>
            <a:r>
              <a:rPr dirty="0" sz="2650" spc="60">
                <a:latin typeface="Cambria"/>
                <a:cs typeface="Cambria"/>
              </a:rPr>
              <a:t>of </a:t>
            </a:r>
            <a:r>
              <a:rPr dirty="0" sz="2650" spc="-254">
                <a:latin typeface="Cambria"/>
                <a:cs typeface="Cambria"/>
              </a:rPr>
              <a:t>inter  </a:t>
            </a:r>
            <a:r>
              <a:rPr dirty="0" sz="2650" spc="-140">
                <a:latin typeface="Cambria"/>
                <a:cs typeface="Cambria"/>
              </a:rPr>
              <a:t>section  </a:t>
            </a:r>
            <a:r>
              <a:rPr dirty="0" sz="2650" spc="-195">
                <a:latin typeface="Cambria"/>
                <a:cs typeface="Cambria"/>
              </a:rPr>
              <a:t>there</a:t>
            </a:r>
            <a:r>
              <a:rPr dirty="0" sz="2650" spc="-65">
                <a:latin typeface="Cambria"/>
                <a:cs typeface="Cambria"/>
              </a:rPr>
              <a:t> </a:t>
            </a:r>
            <a:r>
              <a:rPr dirty="0" sz="2650" spc="-145">
                <a:latin typeface="Cambria"/>
                <a:cs typeface="Cambria"/>
              </a:rPr>
              <a:t>shonl‹J</a:t>
            </a:r>
            <a:r>
              <a:rPr dirty="0" sz="2650" spc="204">
                <a:latin typeface="Cambria"/>
                <a:cs typeface="Cambria"/>
              </a:rPr>
              <a:t> </a:t>
            </a:r>
            <a:r>
              <a:rPr dirty="0" sz="2650" spc="-200">
                <a:latin typeface="Cambria"/>
                <a:cs typeface="Cambria"/>
              </a:rPr>
              <a:t>I›	</a:t>
            </a:r>
            <a:r>
              <a:rPr dirty="0" sz="2650" spc="-75">
                <a:solidFill>
                  <a:srgbClr val="313131"/>
                </a:solidFill>
                <a:latin typeface="Cambria"/>
                <a:cs typeface="Cambria"/>
              </a:rPr>
              <a:t>.</a:t>
            </a:r>
            <a:endParaRPr sz="2650">
              <a:latin typeface="Cambria"/>
              <a:cs typeface="Cambria"/>
            </a:endParaRPr>
          </a:p>
          <a:p>
            <a:pPr marL="15875">
              <a:lnSpc>
                <a:spcPct val="100000"/>
              </a:lnSpc>
              <a:spcBef>
                <a:spcPts val="450"/>
              </a:spcBef>
            </a:pPr>
            <a:r>
              <a:rPr dirty="0" sz="2650" spc="-170">
                <a:latin typeface="Cambria"/>
                <a:cs typeface="Cambria"/>
              </a:rPr>
              <a:t>For </a:t>
            </a:r>
            <a:r>
              <a:rPr dirty="0" sz="2650" spc="-80">
                <a:latin typeface="Cambria"/>
                <a:cs typeface="Cambria"/>
              </a:rPr>
              <a:t>example </a:t>
            </a:r>
            <a:r>
              <a:rPr dirty="0" sz="2650" spc="-10">
                <a:latin typeface="Cambria"/>
                <a:cs typeface="Cambria"/>
              </a:rPr>
              <a:t>the</a:t>
            </a:r>
            <a:r>
              <a:rPr dirty="0" sz="2650" spc="5">
                <a:latin typeface="Cambria"/>
                <a:cs typeface="Cambria"/>
              </a:rPr>
              <a:t> </a:t>
            </a:r>
            <a:r>
              <a:rPr dirty="0" sz="2650" spc="-70" i="1">
                <a:latin typeface="Cambria"/>
                <a:cs typeface="Cambria"/>
              </a:rPr>
              <a:t>curves</a:t>
            </a:r>
            <a:endParaRPr sz="2650">
              <a:latin typeface="Cambria"/>
              <a:cs typeface="Cambria"/>
            </a:endParaRPr>
          </a:p>
          <a:p>
            <a:pPr marL="1160145">
              <a:lnSpc>
                <a:spcPct val="100000"/>
              </a:lnSpc>
              <a:spcBef>
                <a:spcPts val="355"/>
              </a:spcBef>
              <a:tabLst>
                <a:tab pos="1437640" algn="l"/>
                <a:tab pos="1772285" algn="l"/>
                <a:tab pos="2452370" algn="l"/>
                <a:tab pos="3427729" algn="l"/>
                <a:tab pos="4321175" algn="l"/>
                <a:tab pos="4598670" algn="l"/>
                <a:tab pos="4933315" algn="l"/>
                <a:tab pos="5613400" algn="l"/>
              </a:tabLst>
            </a:pPr>
            <a:r>
              <a:rPr dirty="0" sz="2750" spc="-60">
                <a:latin typeface="Cambria"/>
                <a:cs typeface="Cambria"/>
              </a:rPr>
              <a:t>r	</a:t>
            </a:r>
            <a:r>
              <a:rPr dirty="0" sz="2750" spc="-80">
                <a:solidFill>
                  <a:srgbClr val="080808"/>
                </a:solidFill>
                <a:latin typeface="Cambria"/>
                <a:cs typeface="Cambria"/>
              </a:rPr>
              <a:t>=	</a:t>
            </a:r>
            <a:r>
              <a:rPr dirty="0" sz="2750" spc="90">
                <a:latin typeface="Cambria"/>
                <a:cs typeface="Cambria"/>
              </a:rPr>
              <a:t>1</a:t>
            </a:r>
            <a:r>
              <a:rPr dirty="0" sz="2750" spc="60">
                <a:latin typeface="Cambria"/>
                <a:cs typeface="Cambria"/>
              </a:rPr>
              <a:t> </a:t>
            </a:r>
            <a:r>
              <a:rPr dirty="0" sz="2750" spc="-1030">
                <a:solidFill>
                  <a:srgbClr val="161616"/>
                </a:solidFill>
                <a:latin typeface="Cambria"/>
                <a:cs typeface="Cambria"/>
              </a:rPr>
              <a:t>—	</a:t>
            </a:r>
            <a:r>
              <a:rPr dirty="0" sz="2750" spc="-5">
                <a:latin typeface="Cambria"/>
                <a:cs typeface="Cambria"/>
              </a:rPr>
              <a:t>cos</a:t>
            </a:r>
            <a:r>
              <a:rPr dirty="0" sz="2750" spc="-60">
                <a:latin typeface="Cambria"/>
                <a:cs typeface="Cambria"/>
              </a:rPr>
              <a:t> </a:t>
            </a:r>
            <a:r>
              <a:rPr dirty="0" sz="2750" spc="-110">
                <a:latin typeface="Cambria"/>
                <a:cs typeface="Cambria"/>
              </a:rPr>
              <a:t>8	</a:t>
            </a:r>
            <a:r>
              <a:rPr dirty="0" sz="2750" spc="-70">
                <a:latin typeface="Cambria"/>
                <a:cs typeface="Cambria"/>
              </a:rPr>
              <a:t>rind	</a:t>
            </a:r>
            <a:r>
              <a:rPr dirty="0" sz="2750" spc="-60">
                <a:latin typeface="Cambria"/>
                <a:cs typeface="Cambria"/>
              </a:rPr>
              <a:t>r	</a:t>
            </a:r>
            <a:r>
              <a:rPr dirty="0" sz="2750" spc="-80">
                <a:latin typeface="Cambria"/>
                <a:cs typeface="Cambria"/>
              </a:rPr>
              <a:t>=	</a:t>
            </a:r>
            <a:r>
              <a:rPr dirty="0" sz="2750" spc="90">
                <a:latin typeface="Cambria"/>
                <a:cs typeface="Cambria"/>
              </a:rPr>
              <a:t>1</a:t>
            </a:r>
            <a:r>
              <a:rPr dirty="0" sz="2750" spc="155">
                <a:latin typeface="Cambria"/>
                <a:cs typeface="Cambria"/>
              </a:rPr>
              <a:t> </a:t>
            </a:r>
            <a:r>
              <a:rPr dirty="0" sz="2750" spc="140">
                <a:solidFill>
                  <a:srgbClr val="111111"/>
                </a:solidFill>
                <a:latin typeface="Cambria"/>
                <a:cs typeface="Cambria"/>
              </a:rPr>
              <a:t>4	</a:t>
            </a:r>
            <a:r>
              <a:rPr dirty="0" sz="2750" spc="45">
                <a:latin typeface="Cambria"/>
                <a:cs typeface="Cambria"/>
              </a:rPr>
              <a:t>cos</a:t>
            </a:r>
            <a:r>
              <a:rPr dirty="0" sz="2750" spc="-140">
                <a:latin typeface="Cambria"/>
                <a:cs typeface="Cambria"/>
              </a:rPr>
              <a:t> </a:t>
            </a:r>
            <a:r>
              <a:rPr dirty="0" sz="2750" spc="-110">
                <a:latin typeface="Cambria"/>
                <a:cs typeface="Cambria"/>
              </a:rPr>
              <a:t>8</a:t>
            </a:r>
            <a:endParaRPr sz="2750">
              <a:latin typeface="Cambria"/>
              <a:cs typeface="Cambria"/>
            </a:endParaRPr>
          </a:p>
          <a:p>
            <a:pPr marL="2045335">
              <a:lnSpc>
                <a:spcPct val="100000"/>
              </a:lnSpc>
              <a:spcBef>
                <a:spcPts val="260"/>
              </a:spcBef>
              <a:tabLst>
                <a:tab pos="2706370" algn="l"/>
                <a:tab pos="4542155" algn="l"/>
              </a:tabLst>
            </a:pPr>
            <a:r>
              <a:rPr dirty="0" sz="2900" spc="-100">
                <a:latin typeface="Cambria"/>
                <a:cs typeface="Cambria"/>
              </a:rPr>
              <a:t>1</a:t>
            </a:r>
            <a:r>
              <a:rPr dirty="0" sz="2900" spc="-15">
                <a:latin typeface="Cambria"/>
                <a:cs typeface="Cambria"/>
              </a:rPr>
              <a:t> </a:t>
            </a:r>
            <a:r>
              <a:rPr dirty="0" sz="2900" spc="-1175">
                <a:latin typeface="Cambria"/>
                <a:cs typeface="Cambria"/>
              </a:rPr>
              <a:t>—	</a:t>
            </a:r>
            <a:r>
              <a:rPr dirty="0" sz="2900" spc="-60">
                <a:latin typeface="Cambria"/>
                <a:cs typeface="Cambria"/>
              </a:rPr>
              <a:t>cos </a:t>
            </a:r>
            <a:r>
              <a:rPr dirty="0" sz="2900" spc="-195">
                <a:latin typeface="Cambria"/>
                <a:cs typeface="Cambria"/>
              </a:rPr>
              <a:t>8</a:t>
            </a:r>
            <a:r>
              <a:rPr dirty="0" sz="2900" spc="65">
                <a:latin typeface="Cambria"/>
                <a:cs typeface="Cambria"/>
              </a:rPr>
              <a:t> </a:t>
            </a:r>
            <a:r>
              <a:rPr dirty="0" sz="2900" spc="-1175">
                <a:latin typeface="Cambria"/>
                <a:cs typeface="Cambria"/>
              </a:rPr>
              <a:t>—</a:t>
            </a:r>
            <a:r>
              <a:rPr dirty="0" sz="2900" spc="290">
                <a:latin typeface="Cambria"/>
                <a:cs typeface="Cambria"/>
              </a:rPr>
              <a:t> </a:t>
            </a:r>
            <a:r>
              <a:rPr dirty="0" sz="2900" spc="-100">
                <a:latin typeface="Cambria"/>
                <a:cs typeface="Cambria"/>
              </a:rPr>
              <a:t>1</a:t>
            </a:r>
            <a:r>
              <a:rPr dirty="0" sz="2900" spc="20">
                <a:latin typeface="Cambria"/>
                <a:cs typeface="Cambria"/>
              </a:rPr>
              <a:t> </a:t>
            </a:r>
            <a:r>
              <a:rPr dirty="0" sz="2900" spc="-100">
                <a:latin typeface="Cambria"/>
                <a:cs typeface="Cambria"/>
              </a:rPr>
              <a:t>+	</a:t>
            </a:r>
            <a:r>
              <a:rPr dirty="0" sz="2900" spc="-20">
                <a:latin typeface="Cambria"/>
                <a:cs typeface="Cambria"/>
              </a:rPr>
              <a:t>cos</a:t>
            </a:r>
            <a:r>
              <a:rPr dirty="0" sz="2900" spc="-190">
                <a:latin typeface="Cambria"/>
                <a:cs typeface="Cambria"/>
              </a:rPr>
              <a:t> </a:t>
            </a:r>
            <a:r>
              <a:rPr dirty="0" sz="2900" spc="-195">
                <a:latin typeface="Cambria"/>
                <a:cs typeface="Cambria"/>
              </a:rPr>
              <a:t>8</a:t>
            </a:r>
            <a:endParaRPr sz="2900">
              <a:latin typeface="Cambria"/>
              <a:cs typeface="Cambria"/>
            </a:endParaRPr>
          </a:p>
          <a:p>
            <a:pPr marL="2331085">
              <a:lnSpc>
                <a:spcPct val="100000"/>
              </a:lnSpc>
              <a:spcBef>
                <a:spcPts val="235"/>
              </a:spcBef>
              <a:tabLst>
                <a:tab pos="3823335" algn="l"/>
              </a:tabLst>
            </a:pPr>
            <a:r>
              <a:rPr dirty="0" sz="2700" spc="30">
                <a:latin typeface="Cambria"/>
                <a:cs typeface="Cambria"/>
              </a:rPr>
              <a:t>2  </a:t>
            </a:r>
            <a:r>
              <a:rPr dirty="0" sz="2700" spc="45">
                <a:latin typeface="Cambria"/>
                <a:cs typeface="Cambria"/>
              </a:rPr>
              <a:t>cos</a:t>
            </a:r>
            <a:r>
              <a:rPr dirty="0" sz="2700" spc="-405">
                <a:latin typeface="Cambria"/>
                <a:cs typeface="Cambria"/>
              </a:rPr>
              <a:t> </a:t>
            </a:r>
            <a:r>
              <a:rPr dirty="0" sz="2700" spc="-90">
                <a:solidFill>
                  <a:srgbClr val="111111"/>
                </a:solidFill>
                <a:latin typeface="Cambria"/>
                <a:cs typeface="Cambria"/>
              </a:rPr>
              <a:t>8</a:t>
            </a:r>
            <a:r>
              <a:rPr dirty="0" sz="2700" spc="229">
                <a:solidFill>
                  <a:srgbClr val="111111"/>
                </a:solidFill>
                <a:latin typeface="Cambria"/>
                <a:cs typeface="Cambria"/>
              </a:rPr>
              <a:t> </a:t>
            </a:r>
            <a:r>
              <a:rPr dirty="0" sz="2700" spc="-90">
                <a:latin typeface="Cambria"/>
                <a:cs typeface="Cambria"/>
              </a:rPr>
              <a:t>=	0</a:t>
            </a:r>
            <a:endParaRPr sz="27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800">
              <a:latin typeface="Times New Roman"/>
              <a:cs typeface="Times New Roman"/>
            </a:endParaRPr>
          </a:p>
          <a:p>
            <a:pPr algn="r" marR="1540510">
              <a:lnSpc>
                <a:spcPct val="100000"/>
              </a:lnSpc>
              <a:spcBef>
                <a:spcPts val="5"/>
              </a:spcBef>
            </a:pPr>
            <a:r>
              <a:rPr dirty="0" sz="3050" spc="10">
                <a:latin typeface="Courier New"/>
                <a:cs typeface="Courier New"/>
              </a:rPr>
              <a:t>2</a:t>
            </a:r>
            <a:endParaRPr sz="305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22004" y="10079161"/>
            <a:ext cx="684085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813175" algn="l"/>
                <a:tab pos="5765800" algn="l"/>
              </a:tabLst>
            </a:pPr>
            <a:r>
              <a:rPr dirty="0" sz="2850" spc="-940">
                <a:latin typeface="Calibri"/>
                <a:cs typeface="Calibri"/>
              </a:rPr>
              <a:t>••</a:t>
            </a:r>
            <a:r>
              <a:rPr dirty="0" sz="2850" spc="320">
                <a:latin typeface="Calibri"/>
                <a:cs typeface="Calibri"/>
              </a:rPr>
              <a:t> </a:t>
            </a:r>
            <a:r>
              <a:rPr dirty="0" sz="2850" spc="35">
                <a:latin typeface="Calibri"/>
                <a:cs typeface="Calibri"/>
              </a:rPr>
              <a:t>the </a:t>
            </a:r>
            <a:r>
              <a:rPr dirty="0" sz="2850" spc="175">
                <a:latin typeface="Calibri"/>
                <a:cs typeface="Calibri"/>
              </a:rPr>
              <a:t>points </a:t>
            </a:r>
            <a:r>
              <a:rPr dirty="0" sz="2850" spc="175" i="1">
                <a:latin typeface="Calibri"/>
                <a:cs typeface="Calibri"/>
              </a:rPr>
              <a:t>of</a:t>
            </a:r>
            <a:r>
              <a:rPr dirty="0" sz="2850" spc="-305" i="1">
                <a:latin typeface="Calibri"/>
                <a:cs typeface="Calibri"/>
              </a:rPr>
              <a:t> </a:t>
            </a:r>
            <a:r>
              <a:rPr dirty="0" sz="2850" spc="85" i="1">
                <a:latin typeface="Calibri"/>
                <a:cs typeface="Calibri"/>
              </a:rPr>
              <a:t>the</a:t>
            </a:r>
            <a:r>
              <a:rPr dirty="0" sz="2850" spc="100" i="1">
                <a:latin typeface="Calibri"/>
                <a:cs typeface="Calibri"/>
              </a:rPr>
              <a:t> </a:t>
            </a:r>
            <a:r>
              <a:rPr dirty="0" sz="2850" spc="185" i="1">
                <a:latin typeface="Calibri"/>
                <a:cs typeface="Calibri"/>
              </a:rPr>
              <a:t>ixte	</a:t>
            </a:r>
            <a:r>
              <a:rPr dirty="0" sz="2850" spc="105">
                <a:latin typeface="Calibri"/>
                <a:cs typeface="Calibri"/>
              </a:rPr>
              <a:t>Section</a:t>
            </a:r>
            <a:r>
              <a:rPr dirty="0" sz="2850" spc="-90">
                <a:latin typeface="Calibri"/>
                <a:cs typeface="Calibri"/>
              </a:rPr>
              <a:t> </a:t>
            </a:r>
            <a:r>
              <a:rPr dirty="0" sz="2850" spc="114">
                <a:latin typeface="Calibri"/>
                <a:cs typeface="Calibri"/>
              </a:rPr>
              <a:t>are	</a:t>
            </a:r>
            <a:r>
              <a:rPr dirty="0" sz="2850" spc="275">
                <a:latin typeface="Calibri"/>
                <a:cs typeface="Calibri"/>
              </a:rPr>
              <a:t>(1,d) </a:t>
            </a:r>
            <a:r>
              <a:rPr dirty="0" sz="2850" spc="-130">
                <a:latin typeface="Calibri"/>
                <a:cs typeface="Calibri"/>
              </a:rPr>
              <a:t>,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253947" y="10079161"/>
            <a:ext cx="851535" cy="4610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48030" algn="l"/>
              </a:tabLst>
            </a:pPr>
            <a:r>
              <a:rPr dirty="0" sz="2850" spc="-200">
                <a:latin typeface="Calibri"/>
                <a:cs typeface="Calibri"/>
              </a:rPr>
              <a:t>1,</a:t>
            </a:r>
            <a:r>
              <a:rPr dirty="0" sz="2850" spc="-114">
                <a:latin typeface="Calibri"/>
                <a:cs typeface="Calibri"/>
              </a:rPr>
              <a:t>'</a:t>
            </a:r>
            <a:r>
              <a:rPr dirty="0" sz="2850">
                <a:latin typeface="Calibri"/>
                <a:cs typeface="Calibri"/>
              </a:rPr>
              <a:t>	</a:t>
            </a:r>
            <a:r>
              <a:rPr dirty="0" sz="2850" spc="-155">
                <a:latin typeface="Calibri"/>
                <a:cs typeface="Calibri"/>
              </a:rPr>
              <a:t>)</a:t>
            </a:r>
            <a:endParaRPr sz="285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08374" y="14356385"/>
            <a:ext cx="8591550" cy="915035"/>
          </a:xfrm>
          <a:prstGeom prst="rect">
            <a:avLst/>
          </a:prstGeom>
        </p:spPr>
        <p:txBody>
          <a:bodyPr wrap="square" lIns="0" tIns="590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65"/>
              </a:spcBef>
              <a:tabLst>
                <a:tab pos="469265" algn="l"/>
              </a:tabLst>
            </a:pPr>
            <a:r>
              <a:rPr dirty="0" sz="2550" spc="-105">
                <a:latin typeface="Calibri"/>
                <a:cs typeface="Calibri"/>
              </a:rPr>
              <a:t>-	</a:t>
            </a:r>
            <a:r>
              <a:rPr dirty="0" sz="2550" spc="55">
                <a:latin typeface="Calibri"/>
                <a:cs typeface="Calibri"/>
              </a:rPr>
              <a:t>Arc </a:t>
            </a:r>
            <a:r>
              <a:rPr dirty="0" sz="2550" spc="20">
                <a:latin typeface="Calibri"/>
                <a:cs typeface="Calibri"/>
              </a:rPr>
              <a:t>Length </a:t>
            </a:r>
            <a:r>
              <a:rPr dirty="0" sz="2550" spc="40">
                <a:latin typeface="Calibri"/>
                <a:cs typeface="Calibri"/>
              </a:rPr>
              <a:t>of polar</a:t>
            </a:r>
            <a:r>
              <a:rPr dirty="0" sz="2550" spc="-60">
                <a:latin typeface="Calibri"/>
                <a:cs typeface="Calibri"/>
              </a:rPr>
              <a:t> </a:t>
            </a:r>
            <a:r>
              <a:rPr dirty="0" sz="2550" spc="5">
                <a:latin typeface="Calibri"/>
                <a:cs typeface="Calibri"/>
              </a:rPr>
              <a:t>curves:</a:t>
            </a:r>
            <a:endParaRPr sz="2550">
              <a:latin typeface="Calibri"/>
              <a:cs typeface="Calibri"/>
            </a:endParaRPr>
          </a:p>
          <a:p>
            <a:pPr marL="464820">
              <a:lnSpc>
                <a:spcPct val="100000"/>
              </a:lnSpc>
              <a:spcBef>
                <a:spcPts val="395"/>
              </a:spcBef>
              <a:tabLst>
                <a:tab pos="935355" algn="l"/>
                <a:tab pos="1294765" algn="l"/>
                <a:tab pos="8185784" algn="l"/>
              </a:tabLst>
            </a:pPr>
            <a:r>
              <a:rPr dirty="0" sz="2650" spc="-185">
                <a:latin typeface="Cambria"/>
                <a:cs typeface="Cambria"/>
              </a:rPr>
              <a:t>I</a:t>
            </a:r>
            <a:r>
              <a:rPr dirty="0" sz="2650" spc="-185">
                <a:latin typeface="Cambria"/>
                <a:cs typeface="Cambria"/>
              </a:rPr>
              <a:t>t</a:t>
            </a:r>
            <a:r>
              <a:rPr dirty="0" sz="2650" spc="-155">
                <a:latin typeface="Cambria"/>
                <a:cs typeface="Cambria"/>
              </a:rPr>
              <a:t> </a:t>
            </a:r>
            <a:r>
              <a:rPr dirty="0" sz="2650" spc="-225">
                <a:latin typeface="Cambria"/>
                <a:cs typeface="Cambria"/>
              </a:rPr>
              <a:t>r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305">
                <a:latin typeface="Cambria"/>
                <a:cs typeface="Cambria"/>
              </a:rPr>
              <a:t>=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40" i="1">
                <a:latin typeface="Cambria"/>
                <a:cs typeface="Cambria"/>
              </a:rPr>
              <a:t>f(8</a:t>
            </a:r>
            <a:r>
              <a:rPr dirty="0" sz="2650" spc="275" i="1">
                <a:latin typeface="Cambria"/>
                <a:cs typeface="Cambria"/>
              </a:rPr>
              <a:t>)</a:t>
            </a:r>
            <a:r>
              <a:rPr dirty="0" sz="2650" spc="5">
                <a:latin typeface="Cambria"/>
                <a:cs typeface="Cambria"/>
              </a:rPr>
              <a:t>i</a:t>
            </a:r>
            <a:r>
              <a:rPr dirty="0" sz="2650" spc="15">
                <a:latin typeface="Cambria"/>
                <a:cs typeface="Cambria"/>
              </a:rPr>
              <a:t>s</a:t>
            </a:r>
            <a:r>
              <a:rPr dirty="0" sz="2650" spc="-90">
                <a:latin typeface="Cambria"/>
                <a:cs typeface="Cambria"/>
              </a:rPr>
              <a:t> </a:t>
            </a:r>
            <a:r>
              <a:rPr dirty="0" sz="2650" spc="20">
                <a:latin typeface="Cambria"/>
                <a:cs typeface="Cambria"/>
              </a:rPr>
              <a:t>a</a:t>
            </a:r>
            <a:r>
              <a:rPr dirty="0" sz="2650" spc="-35">
                <a:latin typeface="Cambria"/>
                <a:cs typeface="Cambria"/>
              </a:rPr>
              <a:t> </a:t>
            </a:r>
            <a:r>
              <a:rPr dirty="0" sz="2650" spc="25">
                <a:latin typeface="Cambria"/>
                <a:cs typeface="Cambria"/>
              </a:rPr>
              <a:t>pola</a:t>
            </a:r>
            <a:r>
              <a:rPr dirty="0" sz="2650" spc="25">
                <a:latin typeface="Cambria"/>
                <a:cs typeface="Cambria"/>
              </a:rPr>
              <a:t>r</a:t>
            </a:r>
            <a:r>
              <a:rPr dirty="0" sz="2650" spc="25">
                <a:latin typeface="Cambria"/>
                <a:cs typeface="Cambria"/>
              </a:rPr>
              <a:t> </a:t>
            </a:r>
            <a:r>
              <a:rPr dirty="0" sz="2650" spc="-50">
                <a:latin typeface="Cambria"/>
                <a:cs typeface="Cambria"/>
              </a:rPr>
              <a:t>curv</a:t>
            </a:r>
            <a:r>
              <a:rPr dirty="0" sz="2650" spc="-45">
                <a:latin typeface="Cambria"/>
                <a:cs typeface="Cambria"/>
              </a:rPr>
              <a:t>e</a:t>
            </a:r>
            <a:r>
              <a:rPr dirty="0" sz="2650" spc="35">
                <a:latin typeface="Cambria"/>
                <a:cs typeface="Cambria"/>
              </a:rPr>
              <a:t> </a:t>
            </a:r>
            <a:r>
              <a:rPr dirty="0" sz="2650" spc="70">
                <a:latin typeface="Cambria"/>
                <a:cs typeface="Cambria"/>
              </a:rPr>
              <a:t>iuc</a:t>
            </a:r>
            <a:r>
              <a:rPr dirty="0" sz="2650" spc="95">
                <a:latin typeface="Cambria"/>
                <a:cs typeface="Cambria"/>
              </a:rPr>
              <a:t>h</a:t>
            </a:r>
            <a:r>
              <a:rPr dirty="0" sz="2650" spc="125">
                <a:latin typeface="Cambria"/>
                <a:cs typeface="Cambria"/>
              </a:rPr>
              <a:t> </a:t>
            </a:r>
            <a:r>
              <a:rPr dirty="0" sz="2650" spc="-55">
                <a:latin typeface="Cambria"/>
                <a:cs typeface="Cambria"/>
              </a:rPr>
              <a:t>that„5’(8</a:t>
            </a:r>
            <a:r>
              <a:rPr dirty="0" sz="2650" spc="-45">
                <a:latin typeface="Cambria"/>
                <a:cs typeface="Cambria"/>
              </a:rPr>
              <a:t>)</a:t>
            </a:r>
            <a:r>
              <a:rPr dirty="0" sz="2650" spc="85">
                <a:latin typeface="Cambria"/>
                <a:cs typeface="Cambria"/>
              </a:rPr>
              <a:t> </a:t>
            </a:r>
            <a:r>
              <a:rPr dirty="0" sz="2650" spc="40">
                <a:latin typeface="Cambria"/>
                <a:cs typeface="Cambria"/>
              </a:rPr>
              <a:t>i</a:t>
            </a:r>
            <a:r>
              <a:rPr dirty="0" sz="2650" spc="75">
                <a:latin typeface="Cambria"/>
                <a:cs typeface="Cambria"/>
              </a:rPr>
              <a:t>s</a:t>
            </a:r>
            <a:r>
              <a:rPr dirty="0" sz="2650" spc="-60">
                <a:latin typeface="Cambria"/>
                <a:cs typeface="Cambria"/>
              </a:rPr>
              <a:t> </a:t>
            </a:r>
            <a:r>
              <a:rPr dirty="0" sz="2650" spc="-10">
                <a:latin typeface="Cambria"/>
                <a:cs typeface="Cambria"/>
              </a:rPr>
              <a:t>continuo</a:t>
            </a:r>
            <a:r>
              <a:rPr dirty="0" sz="2650" spc="-5">
                <a:latin typeface="Cambria"/>
                <a:cs typeface="Cambria"/>
              </a:rPr>
              <a:t>s</a:t>
            </a:r>
            <a:r>
              <a:rPr dirty="0" sz="2650">
                <a:latin typeface="Cambria"/>
                <a:cs typeface="Cambria"/>
              </a:rPr>
              <a:t>	</a:t>
            </a:r>
            <a:r>
              <a:rPr dirty="0" sz="2650" spc="-45" i="1">
                <a:latin typeface="Cambria"/>
                <a:cs typeface="Cambria"/>
              </a:rPr>
              <a:t>for</a:t>
            </a:r>
            <a:endParaRPr sz="26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36417" y="15751571"/>
            <a:ext cx="3869690" cy="3981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450" spc="15">
                <a:latin typeface="Calibri"/>
                <a:cs typeface="Calibri"/>
              </a:rPr>
              <a:t>then </a:t>
            </a:r>
            <a:r>
              <a:rPr dirty="0" sz="2450">
                <a:latin typeface="Calibri"/>
                <a:cs typeface="Calibri"/>
              </a:rPr>
              <a:t>the </a:t>
            </a:r>
            <a:r>
              <a:rPr dirty="0" sz="2450" spc="5">
                <a:latin typeface="Calibri"/>
                <a:cs typeface="Calibri"/>
              </a:rPr>
              <a:t>arc </a:t>
            </a:r>
            <a:r>
              <a:rPr dirty="0" sz="2450" spc="10">
                <a:latin typeface="Calibri"/>
                <a:cs typeface="Calibri"/>
              </a:rPr>
              <a:t>length </a:t>
            </a:r>
            <a:r>
              <a:rPr dirty="0" sz="2450" spc="-10">
                <a:latin typeface="Calibri"/>
                <a:cs typeface="Calibri"/>
              </a:rPr>
              <a:t>defined</a:t>
            </a:r>
            <a:r>
              <a:rPr dirty="0" sz="2450" spc="-215">
                <a:latin typeface="Calibri"/>
                <a:cs typeface="Calibri"/>
              </a:rPr>
              <a:t> </a:t>
            </a:r>
            <a:r>
              <a:rPr dirty="0" sz="2450" spc="50">
                <a:latin typeface="Calibri"/>
                <a:cs typeface="Calibri"/>
              </a:rPr>
              <a:t>by</a:t>
            </a:r>
            <a:endParaRPr sz="245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639218" y="17648330"/>
            <a:ext cx="582295" cy="4895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3050" spc="-375">
                <a:latin typeface="Courier New"/>
                <a:cs typeface="Courier New"/>
              </a:rPr>
              <a:t>121</a:t>
            </a:r>
            <a:endParaRPr sz="30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726138" y="13080679"/>
            <a:ext cx="1035050" cy="56959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sz="3550" spc="-10">
                <a:latin typeface="Cambria"/>
                <a:cs typeface="Cambria"/>
              </a:rPr>
              <a:t>(i, </a:t>
            </a:r>
            <a:r>
              <a:rPr dirty="0" baseline="41394" sz="3825" spc="-427">
                <a:latin typeface="Consolas"/>
                <a:cs typeface="Consolas"/>
              </a:rPr>
              <a:t>3x</a:t>
            </a:r>
            <a:r>
              <a:rPr dirty="0" baseline="41394" sz="3825" spc="-1560">
                <a:latin typeface="Consolas"/>
                <a:cs typeface="Consolas"/>
              </a:rPr>
              <a:t> </a:t>
            </a:r>
            <a:r>
              <a:rPr dirty="0" sz="3550" spc="-310">
                <a:latin typeface="Cambria"/>
                <a:cs typeface="Cambria"/>
              </a:rPr>
              <a:t>)</a:t>
            </a:r>
            <a:endParaRPr sz="355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43702" y="14904631"/>
            <a:ext cx="125095" cy="2832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dirty="0" sz="1700" spc="-254">
                <a:solidFill>
                  <a:srgbClr val="8C8C8C"/>
                </a:solidFill>
                <a:latin typeface="Cambria"/>
                <a:cs typeface="Cambria"/>
              </a:rPr>
              <a:t>!</a:t>
            </a:r>
            <a:r>
              <a:rPr dirty="0" baseline="-14705" sz="2550" spc="-382">
                <a:solidFill>
                  <a:srgbClr val="9C9C9C"/>
                </a:solidFill>
                <a:latin typeface="Cambria"/>
                <a:cs typeface="Cambria"/>
              </a:rPr>
              <a:t>'</a:t>
            </a:r>
            <a:endParaRPr baseline="-14705" sz="25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55" y="19854964"/>
            <a:ext cx="519933" cy="2491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711898" y="0"/>
            <a:ext cx="3975325" cy="54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82412" y="996539"/>
            <a:ext cx="12142616" cy="179593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66674" y="16376555"/>
            <a:ext cx="349885" cy="0"/>
          </a:xfrm>
          <a:custGeom>
            <a:avLst/>
            <a:gdLst/>
            <a:ahLst/>
            <a:cxnLst/>
            <a:rect l="l" t="t" r="r" b="b"/>
            <a:pathLst>
              <a:path w="349884" h="0">
                <a:moveTo>
                  <a:pt x="0" y="0"/>
                </a:moveTo>
                <a:lnTo>
                  <a:pt x="349330" y="0"/>
                </a:lnTo>
              </a:path>
            </a:pathLst>
          </a:custGeom>
          <a:ln w="24371">
            <a:solidFill>
              <a:srgbClr val="08030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15193" y="9974872"/>
            <a:ext cx="1086485" cy="0"/>
          </a:xfrm>
          <a:custGeom>
            <a:avLst/>
            <a:gdLst/>
            <a:ahLst/>
            <a:cxnLst/>
            <a:rect l="l" t="t" r="r" b="b"/>
            <a:pathLst>
              <a:path w="1086485" h="0">
                <a:moveTo>
                  <a:pt x="0" y="0"/>
                </a:moveTo>
                <a:lnTo>
                  <a:pt x="1085903" y="0"/>
                </a:lnTo>
              </a:path>
            </a:pathLst>
          </a:custGeom>
          <a:ln w="24371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08437" y="9964040"/>
            <a:ext cx="382270" cy="0"/>
          </a:xfrm>
          <a:custGeom>
            <a:avLst/>
            <a:gdLst/>
            <a:ahLst/>
            <a:cxnLst/>
            <a:rect l="l" t="t" r="r" b="b"/>
            <a:pathLst>
              <a:path w="382270" h="0">
                <a:moveTo>
                  <a:pt x="0" y="0"/>
                </a:moveTo>
                <a:lnTo>
                  <a:pt x="381826" y="0"/>
                </a:lnTo>
              </a:path>
            </a:pathLst>
          </a:custGeom>
          <a:ln w="24371">
            <a:solidFill>
              <a:srgbClr val="28282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123062" y="1559800"/>
            <a:ext cx="2870466" cy="2491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05759" y="1592296"/>
            <a:ext cx="3856174" cy="2707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246124" y="12055961"/>
            <a:ext cx="97487" cy="15164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654278" y="12651718"/>
            <a:ext cx="97487" cy="15164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047688" y="13117492"/>
            <a:ext cx="801564" cy="4007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473595" y="11763498"/>
            <a:ext cx="1776439" cy="34662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957572" y="12261767"/>
            <a:ext cx="2534676" cy="8665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80966" y="6661649"/>
            <a:ext cx="639085" cy="3141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76158" y="7388455"/>
            <a:ext cx="502666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dirty="0" baseline="-8547" sz="3900" spc="-30">
                <a:latin typeface="Calibri"/>
                <a:cs typeface="Calibri"/>
              </a:rPr>
              <a:t>Ex </a:t>
            </a:r>
            <a:r>
              <a:rPr dirty="0" baseline="-8547" sz="3900" spc="22">
                <a:latin typeface="Calibri"/>
                <a:cs typeface="Calibri"/>
              </a:rPr>
              <a:t>/ </a:t>
            </a:r>
            <a:r>
              <a:rPr dirty="0" baseline="-6410" sz="3900" spc="-30">
                <a:latin typeface="Calibri"/>
                <a:cs typeface="Calibri"/>
              </a:rPr>
              <a:t>find </a:t>
            </a:r>
            <a:r>
              <a:rPr dirty="0" baseline="-5341" sz="3900" spc="-67">
                <a:latin typeface="Calibri"/>
                <a:cs typeface="Calibri"/>
              </a:rPr>
              <a:t>the </a:t>
            </a:r>
            <a:r>
              <a:rPr dirty="0" sz="2600" spc="15">
                <a:latin typeface="Calibri"/>
                <a:cs typeface="Calibri"/>
              </a:rPr>
              <a:t>arc </a:t>
            </a:r>
            <a:r>
              <a:rPr dirty="0" sz="2600" spc="-30">
                <a:latin typeface="Calibri"/>
                <a:cs typeface="Calibri"/>
              </a:rPr>
              <a:t>length </a:t>
            </a:r>
            <a:r>
              <a:rPr dirty="0" sz="2600" spc="5">
                <a:latin typeface="Calibri"/>
                <a:cs typeface="Calibri"/>
              </a:rPr>
              <a:t>of </a:t>
            </a:r>
            <a:r>
              <a:rPr dirty="0" sz="2600" spc="-45">
                <a:latin typeface="Calibri"/>
                <a:cs typeface="Calibri"/>
              </a:rPr>
              <a:t>the</a:t>
            </a:r>
            <a:r>
              <a:rPr dirty="0" sz="2600" spc="-275">
                <a:latin typeface="Calibri"/>
                <a:cs typeface="Calibri"/>
              </a:rPr>
              <a:t> </a:t>
            </a:r>
            <a:r>
              <a:rPr dirty="0" sz="2600" spc="-40">
                <a:latin typeface="Calibri"/>
                <a:cs typeface="Calibri"/>
              </a:rPr>
              <a:t>cardioid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883840" y="7388455"/>
            <a:ext cx="187960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315">
                <a:latin typeface="Calibri"/>
                <a:cs typeface="Calibri"/>
              </a:rPr>
              <a:t>i•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440435" y="7339711"/>
            <a:ext cx="1330325" cy="42545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289560" algn="l"/>
              </a:tabLst>
            </a:pPr>
            <a:r>
              <a:rPr dirty="0" sz="2600" spc="-430">
                <a:latin typeface="Calibri"/>
                <a:cs typeface="Calibri"/>
              </a:rPr>
              <a:t>1	</a:t>
            </a:r>
            <a:r>
              <a:rPr dirty="0" sz="2600" spc="-170">
                <a:latin typeface="Calibri"/>
                <a:cs typeface="Calibri"/>
              </a:rPr>
              <a:t>-F </a:t>
            </a:r>
            <a:r>
              <a:rPr dirty="0" sz="2050" spc="85">
                <a:latin typeface="Calibri"/>
                <a:cs typeface="Calibri"/>
              </a:rPr>
              <a:t>C</a:t>
            </a:r>
            <a:r>
              <a:rPr dirty="0" sz="2600" spc="85">
                <a:latin typeface="Calibri"/>
                <a:cs typeface="Calibri"/>
              </a:rPr>
              <a:t>os</a:t>
            </a:r>
            <a:r>
              <a:rPr dirty="0" sz="2600" spc="-185">
                <a:latin typeface="Calibri"/>
                <a:cs typeface="Calibri"/>
              </a:rPr>
              <a:t> </a:t>
            </a:r>
            <a:r>
              <a:rPr dirty="0" sz="2600" spc="35">
                <a:latin typeface="Calibri"/>
                <a:cs typeface="Calibri"/>
              </a:rPr>
              <a:t>0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012180" y="11699120"/>
            <a:ext cx="431165" cy="43878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00" spc="-235">
                <a:latin typeface="Cambria"/>
                <a:cs typeface="Cambria"/>
              </a:rPr>
              <a:t>but</a:t>
            </a:r>
            <a:endParaRPr sz="27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37226" y="9898083"/>
            <a:ext cx="15367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-210">
                <a:latin typeface="Cambria"/>
                <a:cs typeface="Cambria"/>
              </a:rPr>
              <a:t>=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77973" y="9898083"/>
            <a:ext cx="100330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200" spc="-150">
                <a:latin typeface="Cambria"/>
                <a:cs typeface="Cambria"/>
              </a:rPr>
              <a:t>1 </a:t>
            </a:r>
            <a:r>
              <a:rPr dirty="0" sz="2200" spc="-145" i="1">
                <a:latin typeface="Cambria"/>
                <a:cs typeface="Cambria"/>
              </a:rPr>
              <a:t>+</a:t>
            </a:r>
            <a:r>
              <a:rPr dirty="0" sz="2200" spc="110" i="1">
                <a:latin typeface="Cambria"/>
                <a:cs typeface="Cambria"/>
              </a:rPr>
              <a:t> </a:t>
            </a:r>
            <a:r>
              <a:rPr dirty="0" sz="2200" spc="-370">
                <a:latin typeface="Cambria"/>
                <a:cs typeface="Cambria"/>
              </a:rPr>
              <a:t>cms </a:t>
            </a:r>
            <a:r>
              <a:rPr dirty="0" sz="2200" spc="-75">
                <a:latin typeface="Cambria"/>
                <a:cs typeface="Cambria"/>
              </a:rPr>
              <a:t>8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69093" y="9898083"/>
            <a:ext cx="3474720" cy="36449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14705" algn="l"/>
                <a:tab pos="1407795" algn="l"/>
                <a:tab pos="3378835" algn="l"/>
              </a:tabLst>
            </a:pPr>
            <a:r>
              <a:rPr dirty="0" sz="2200" spc="-125" i="1">
                <a:latin typeface="Cambria"/>
                <a:cs typeface="Cambria"/>
              </a:rPr>
              <a:t>d</a:t>
            </a:r>
            <a:r>
              <a:rPr dirty="0" sz="2200" spc="-120" i="1">
                <a:latin typeface="Cambria"/>
                <a:cs typeface="Cambria"/>
              </a:rPr>
              <a:t>8</a:t>
            </a:r>
            <a:r>
              <a:rPr dirty="0" sz="2200" i="1">
                <a:latin typeface="Cambria"/>
                <a:cs typeface="Cambria"/>
              </a:rPr>
              <a:t>	</a:t>
            </a:r>
            <a:r>
              <a:rPr dirty="0" sz="2200" spc="25" i="1">
                <a:latin typeface="Cambria"/>
                <a:cs typeface="Cambria"/>
              </a:rPr>
              <a:t>bu</a:t>
            </a:r>
            <a:r>
              <a:rPr dirty="0" sz="2200" spc="20" i="1">
                <a:latin typeface="Cambria"/>
                <a:cs typeface="Cambria"/>
              </a:rPr>
              <a:t>t</a:t>
            </a:r>
            <a:r>
              <a:rPr dirty="0" sz="2200" i="1">
                <a:latin typeface="Cambria"/>
                <a:cs typeface="Cambria"/>
              </a:rPr>
              <a:t>	</a:t>
            </a:r>
            <a:r>
              <a:rPr dirty="0" sz="2200" spc="-275">
                <a:latin typeface="Cambria"/>
                <a:cs typeface="Cambria"/>
              </a:rPr>
              <a:t>1</a:t>
            </a:r>
            <a:r>
              <a:rPr dirty="0" sz="2200" spc="175">
                <a:latin typeface="Cambria"/>
                <a:cs typeface="Cambria"/>
              </a:rPr>
              <a:t> </a:t>
            </a:r>
            <a:r>
              <a:rPr dirty="0" sz="2200" spc="-320">
                <a:latin typeface="Cambria"/>
                <a:cs typeface="Cambria"/>
              </a:rPr>
              <a:t>-L</a:t>
            </a:r>
            <a:r>
              <a:rPr dirty="0" sz="2200" spc="120">
                <a:latin typeface="Cambria"/>
                <a:cs typeface="Cambria"/>
              </a:rPr>
              <a:t> </a:t>
            </a:r>
            <a:r>
              <a:rPr dirty="0" sz="2200" spc="-105">
                <a:latin typeface="Cambria"/>
                <a:cs typeface="Cambria"/>
              </a:rPr>
              <a:t>co</a:t>
            </a:r>
            <a:r>
              <a:rPr dirty="0" sz="2200" spc="-90">
                <a:latin typeface="Cambria"/>
                <a:cs typeface="Cambria"/>
              </a:rPr>
              <a:t>s</a:t>
            </a:r>
            <a:r>
              <a:rPr dirty="0" sz="2200" spc="105">
                <a:latin typeface="Cambria"/>
                <a:cs typeface="Cambria"/>
              </a:rPr>
              <a:t> </a:t>
            </a:r>
            <a:r>
              <a:rPr dirty="0" sz="2200" spc="-114">
                <a:solidFill>
                  <a:srgbClr val="363636"/>
                </a:solidFill>
                <a:latin typeface="Cambria"/>
                <a:cs typeface="Cambria"/>
              </a:rPr>
              <a:t>=</a:t>
            </a:r>
            <a:r>
              <a:rPr dirty="0" sz="2200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dirty="0" sz="2200" spc="-35">
                <a:solidFill>
                  <a:srgbClr val="363636"/>
                </a:solidFill>
                <a:latin typeface="Cambria"/>
                <a:cs typeface="Cambria"/>
              </a:rPr>
              <a:t> </a:t>
            </a:r>
            <a:r>
              <a:rPr dirty="0" sz="2200" spc="20">
                <a:latin typeface="Cambria"/>
                <a:cs typeface="Cambria"/>
              </a:rPr>
              <a:t>2</a:t>
            </a:r>
            <a:r>
              <a:rPr dirty="0" sz="2200" spc="-150">
                <a:latin typeface="Cambria"/>
                <a:cs typeface="Cambria"/>
              </a:rPr>
              <a:t> </a:t>
            </a:r>
            <a:r>
              <a:rPr dirty="0" sz="2200" spc="-80" i="1">
                <a:latin typeface="Cambria"/>
                <a:cs typeface="Cambria"/>
              </a:rPr>
              <a:t>cus</a:t>
            </a:r>
            <a:r>
              <a:rPr dirty="0" sz="2200" spc="-65" i="1">
                <a:latin typeface="Cambria"/>
                <a:cs typeface="Cambria"/>
              </a:rPr>
              <a:t>*</a:t>
            </a:r>
            <a:r>
              <a:rPr dirty="0" sz="2200" i="1">
                <a:latin typeface="Cambria"/>
                <a:cs typeface="Cambria"/>
              </a:rPr>
              <a:t>	</a:t>
            </a:r>
            <a:r>
              <a:rPr dirty="0" sz="2200" spc="-50" i="1">
                <a:latin typeface="Cambria"/>
                <a:cs typeface="Cambria"/>
              </a:rPr>
              <a:t>-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25709" y="11617203"/>
            <a:ext cx="137795" cy="2965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1750" spc="-45" i="1">
                <a:latin typeface="Cambria"/>
                <a:cs typeface="Cambria"/>
              </a:rPr>
              <a:t>8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54209" y="11795705"/>
            <a:ext cx="635000" cy="3035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800" spc="40">
                <a:latin typeface="Cambria"/>
                <a:cs typeface="Cambria"/>
              </a:rPr>
              <a:t>COS</a:t>
            </a:r>
            <a:r>
              <a:rPr dirty="0" sz="1800" spc="-155">
                <a:latin typeface="Cambria"/>
                <a:cs typeface="Cambria"/>
              </a:rPr>
              <a:t> </a:t>
            </a:r>
            <a:r>
              <a:rPr dirty="0" sz="1800" spc="-530">
                <a:latin typeface="Cambria"/>
                <a:cs typeface="Cambria"/>
              </a:rPr>
              <a:t>—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402845" y="5424035"/>
            <a:ext cx="113411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6038" sz="3450" spc="89">
                <a:latin typeface="Cambria"/>
                <a:cs typeface="Cambria"/>
              </a:rPr>
              <a:t>e</a:t>
            </a:r>
            <a:r>
              <a:rPr dirty="0" baseline="15015" sz="2775" spc="89">
                <a:latin typeface="Cambria"/>
                <a:cs typeface="Cambria"/>
              </a:rPr>
              <a:t>2</a:t>
            </a:r>
            <a:r>
              <a:rPr dirty="0" baseline="-6038" sz="3450" spc="89">
                <a:latin typeface="Cambria"/>
                <a:cs typeface="Cambria"/>
              </a:rPr>
              <a:t>* </a:t>
            </a:r>
            <a:r>
              <a:rPr dirty="0" sz="2300" spc="-220">
                <a:latin typeface="Cambria"/>
                <a:cs typeface="Cambria"/>
              </a:rPr>
              <a:t>-F</a:t>
            </a:r>
            <a:r>
              <a:rPr dirty="0" sz="2300" spc="-65">
                <a:latin typeface="Cambria"/>
                <a:cs typeface="Cambria"/>
              </a:rPr>
              <a:t> </a:t>
            </a:r>
            <a:r>
              <a:rPr dirty="0" sz="2300" spc="-200" i="1">
                <a:latin typeface="Cambria"/>
                <a:cs typeface="Cambria"/>
              </a:rPr>
              <a:t>e!*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53894" y="5424035"/>
            <a:ext cx="58991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50" i="1">
                <a:latin typeface="Cambria"/>
                <a:cs typeface="Cambria"/>
              </a:rPr>
              <a:t>‹t0</a:t>
            </a:r>
            <a:r>
              <a:rPr dirty="0" sz="2300" spc="229" i="1">
                <a:latin typeface="Cambria"/>
                <a:cs typeface="Cambria"/>
              </a:rPr>
              <a:t> </a:t>
            </a:r>
            <a:r>
              <a:rPr dirty="0" sz="2300" spc="45" i="1">
                <a:solidFill>
                  <a:srgbClr val="0E0E0E"/>
                </a:solidFill>
                <a:latin typeface="Cambria"/>
                <a:cs typeface="Cambria"/>
              </a:rPr>
              <a:t>-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367219" y="5407788"/>
            <a:ext cx="68961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sz="2300" spc="100">
                <a:latin typeface="Cambria"/>
                <a:cs typeface="Cambria"/>
              </a:rPr>
              <a:t>2e</a:t>
            </a:r>
            <a:r>
              <a:rPr dirty="0" baseline="22522" sz="2775" spc="150">
                <a:latin typeface="Cambria"/>
                <a:cs typeface="Cambria"/>
              </a:rPr>
              <a:t>2</a:t>
            </a:r>
            <a:r>
              <a:rPr dirty="0" sz="2300" spc="100">
                <a:latin typeface="Cambria"/>
                <a:cs typeface="Cambria"/>
              </a:rPr>
              <a:t>*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428099" y="5386125"/>
            <a:ext cx="342900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 spc="35" i="1">
                <a:latin typeface="Cambria"/>
                <a:cs typeface="Cambria"/>
              </a:rPr>
              <a:t>d8</a:t>
            </a:r>
            <a:endParaRPr sz="230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78163" y="12380179"/>
            <a:ext cx="3547110" cy="1887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R="421640">
              <a:lnSpc>
                <a:spcPct val="100000"/>
              </a:lnSpc>
              <a:spcBef>
                <a:spcPts val="110"/>
              </a:spcBef>
            </a:pPr>
            <a:r>
              <a:rPr dirty="0" sz="1900" spc="-20">
                <a:latin typeface="Cambria"/>
                <a:cs typeface="Cambria"/>
              </a:rPr>
              <a:t>COS</a:t>
            </a:r>
            <a:r>
              <a:rPr dirty="0" sz="1900" spc="-120">
                <a:latin typeface="Cambria"/>
                <a:cs typeface="Cambria"/>
              </a:rPr>
              <a:t> </a:t>
            </a:r>
            <a:r>
              <a:rPr dirty="0" sz="1900" spc="-10">
                <a:latin typeface="Cambria"/>
                <a:cs typeface="Cambria"/>
              </a:rPr>
              <a:t>-</a:t>
            </a:r>
            <a:endParaRPr sz="19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Times New Roman"/>
              <a:cs typeface="Times New Roman"/>
            </a:endParaRPr>
          </a:p>
          <a:p>
            <a:pPr algn="r" marR="5080">
              <a:lnSpc>
                <a:spcPct val="100000"/>
              </a:lnSpc>
            </a:pPr>
            <a:r>
              <a:rPr dirty="0" sz="2450" spc="-85">
                <a:latin typeface="Cambria"/>
                <a:cs typeface="Cambria"/>
              </a:rPr>
              <a:t>sin</a:t>
            </a:r>
            <a:r>
              <a:rPr dirty="0" sz="2450" spc="-270">
                <a:latin typeface="Cambria"/>
                <a:cs typeface="Cambria"/>
              </a:rPr>
              <a:t> </a:t>
            </a:r>
            <a:r>
              <a:rPr dirty="0" sz="2450" spc="-65">
                <a:solidFill>
                  <a:srgbClr val="0C0C0C"/>
                </a:solidFill>
                <a:latin typeface="Cambria"/>
                <a:cs typeface="Cambria"/>
              </a:rPr>
              <a:t>-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4010" algn="l"/>
                <a:tab pos="654050" algn="l"/>
                <a:tab pos="3231515" algn="l"/>
              </a:tabLst>
            </a:pPr>
            <a:r>
              <a:rPr dirty="0" sz="2500" spc="-110">
                <a:solidFill>
                  <a:srgbClr val="0C0C0C"/>
                </a:solidFill>
                <a:latin typeface="Cambria"/>
                <a:cs typeface="Cambria"/>
              </a:rPr>
              <a:t>=	</a:t>
            </a:r>
            <a:r>
              <a:rPr dirty="0" sz="2500" spc="-125">
                <a:latin typeface="Cambria"/>
                <a:cs typeface="Cambria"/>
              </a:rPr>
              <a:t>4	</a:t>
            </a:r>
            <a:r>
              <a:rPr dirty="0" sz="2500" spc="-85">
                <a:solidFill>
                  <a:srgbClr val="050505"/>
                </a:solidFill>
                <a:latin typeface="Cambria"/>
                <a:cs typeface="Cambria"/>
              </a:rPr>
              <a:t>1 </a:t>
            </a:r>
            <a:r>
              <a:rPr dirty="0" sz="2500" spc="-880">
                <a:latin typeface="Cambria"/>
                <a:cs typeface="Cambria"/>
              </a:rPr>
              <a:t>—</a:t>
            </a:r>
            <a:r>
              <a:rPr dirty="0" sz="2500" spc="80">
                <a:latin typeface="Cambria"/>
                <a:cs typeface="Cambria"/>
              </a:rPr>
              <a:t> </a:t>
            </a:r>
            <a:r>
              <a:rPr dirty="0" sz="2500" spc="-165">
                <a:latin typeface="Cambria"/>
                <a:cs typeface="Cambria"/>
              </a:rPr>
              <a:t>0J  </a:t>
            </a:r>
            <a:r>
              <a:rPr dirty="0" sz="2500" spc="-310">
                <a:latin typeface="Cambria"/>
                <a:cs typeface="Cambria"/>
              </a:rPr>
              <a:t>-F   </a:t>
            </a:r>
            <a:r>
              <a:rPr dirty="0" sz="2500" spc="-125">
                <a:latin typeface="Cambria"/>
                <a:cs typeface="Cambria"/>
              </a:rPr>
              <a:t>4  </a:t>
            </a:r>
            <a:r>
              <a:rPr dirty="0" sz="2500" spc="-175">
                <a:latin typeface="Cambria"/>
                <a:cs typeface="Cambria"/>
              </a:rPr>
              <a:t>]0</a:t>
            </a:r>
            <a:r>
              <a:rPr dirty="0" sz="2500" spc="-325">
                <a:latin typeface="Cambria"/>
                <a:cs typeface="Cambria"/>
              </a:rPr>
              <a:t> </a:t>
            </a:r>
            <a:r>
              <a:rPr dirty="0" sz="2500" spc="-1060">
                <a:latin typeface="Cambria"/>
                <a:cs typeface="Cambria"/>
              </a:rPr>
              <a:t>—</a:t>
            </a:r>
            <a:r>
              <a:rPr dirty="0" sz="2500" spc="190">
                <a:latin typeface="Cambria"/>
                <a:cs typeface="Cambria"/>
              </a:rPr>
              <a:t> </a:t>
            </a:r>
            <a:r>
              <a:rPr dirty="0" sz="2500" spc="-385">
                <a:latin typeface="Cambria"/>
                <a:cs typeface="Cambria"/>
              </a:rPr>
              <a:t>IQ    </a:t>
            </a:r>
            <a:r>
              <a:rPr dirty="0" sz="2500" spc="-340">
                <a:latin typeface="Cambria"/>
                <a:cs typeface="Cambria"/>
              </a:rPr>
              <a:t> </a:t>
            </a:r>
            <a:r>
              <a:rPr dirty="0" sz="2500" spc="-434">
                <a:solidFill>
                  <a:srgbClr val="08001C"/>
                </a:solidFill>
                <a:latin typeface="Cambria"/>
                <a:cs typeface="Cambria"/>
              </a:rPr>
              <a:t>=	</a:t>
            </a:r>
            <a:r>
              <a:rPr dirty="0" sz="2500" spc="-40">
                <a:solidFill>
                  <a:srgbClr val="030303"/>
                </a:solidFill>
                <a:latin typeface="Cambria"/>
                <a:cs typeface="Cambria"/>
              </a:rPr>
              <a:t>8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05493" y="2612242"/>
            <a:ext cx="5878830" cy="18021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ts val="2905"/>
              </a:lnSpc>
              <a:spcBef>
                <a:spcPts val="135"/>
              </a:spcBef>
              <a:tabLst>
                <a:tab pos="5171440" algn="l"/>
                <a:tab pos="5418455" algn="l"/>
                <a:tab pos="5721985" algn="l"/>
              </a:tabLst>
            </a:pPr>
            <a:r>
              <a:rPr dirty="0" sz="2450" spc="75">
                <a:latin typeface="Calibri"/>
                <a:cs typeface="Calibri"/>
              </a:rPr>
              <a:t>E</a:t>
            </a:r>
            <a:r>
              <a:rPr dirty="0" sz="2450" spc="-140">
                <a:latin typeface="Calibri"/>
                <a:cs typeface="Calibri"/>
              </a:rPr>
              <a:t> </a:t>
            </a:r>
            <a:r>
              <a:rPr dirty="0" sz="2450" spc="-65">
                <a:latin typeface="Calibri"/>
                <a:cs typeface="Calibri"/>
              </a:rPr>
              <a:t>x</a:t>
            </a:r>
            <a:r>
              <a:rPr dirty="0" sz="2450" spc="-55">
                <a:latin typeface="Calibri"/>
                <a:cs typeface="Calibri"/>
              </a:rPr>
              <a:t>/</a:t>
            </a:r>
            <a:r>
              <a:rPr dirty="0" sz="2450" spc="120">
                <a:latin typeface="Calibri"/>
                <a:cs typeface="Calibri"/>
              </a:rPr>
              <a:t> </a:t>
            </a:r>
            <a:r>
              <a:rPr dirty="0" sz="2450" spc="-65">
                <a:solidFill>
                  <a:srgbClr val="0A0A0A"/>
                </a:solidFill>
                <a:latin typeface="Calibri"/>
                <a:cs typeface="Calibri"/>
              </a:rPr>
              <a:t>Fin</a:t>
            </a:r>
            <a:r>
              <a:rPr dirty="0" sz="2450" spc="-75">
                <a:solidFill>
                  <a:srgbClr val="0A0A0A"/>
                </a:solidFill>
                <a:latin typeface="Calibri"/>
                <a:cs typeface="Calibri"/>
              </a:rPr>
              <a:t>d</a:t>
            </a:r>
            <a:r>
              <a:rPr dirty="0" sz="2450" spc="25">
                <a:solidFill>
                  <a:srgbClr val="0A0A0A"/>
                </a:solidFill>
                <a:latin typeface="Calibri"/>
                <a:cs typeface="Calibri"/>
              </a:rPr>
              <a:t> </a:t>
            </a:r>
            <a:r>
              <a:rPr dirty="0" sz="2450" spc="-65">
                <a:latin typeface="Calibri"/>
                <a:cs typeface="Calibri"/>
              </a:rPr>
              <a:t>th</a:t>
            </a:r>
            <a:r>
              <a:rPr dirty="0" sz="2450" spc="-70">
                <a:latin typeface="Calibri"/>
                <a:cs typeface="Calibri"/>
              </a:rPr>
              <a:t>e</a:t>
            </a:r>
            <a:r>
              <a:rPr dirty="0" sz="2450" spc="75">
                <a:latin typeface="Calibri"/>
                <a:cs typeface="Calibri"/>
              </a:rPr>
              <a:t> </a:t>
            </a:r>
            <a:r>
              <a:rPr dirty="0" sz="2450" spc="-70">
                <a:latin typeface="Calibri"/>
                <a:cs typeface="Calibri"/>
              </a:rPr>
              <a:t>arc</a:t>
            </a:r>
            <a:r>
              <a:rPr dirty="0" sz="2450" spc="5">
                <a:latin typeface="Calibri"/>
                <a:cs typeface="Calibri"/>
              </a:rPr>
              <a:t> </a:t>
            </a:r>
            <a:r>
              <a:rPr dirty="0" sz="2450" spc="-55">
                <a:latin typeface="Calibri"/>
                <a:cs typeface="Calibri"/>
              </a:rPr>
              <a:t>lengt</a:t>
            </a:r>
            <a:r>
              <a:rPr dirty="0" sz="2450" spc="-60">
                <a:latin typeface="Calibri"/>
                <a:cs typeface="Calibri"/>
              </a:rPr>
              <a:t>h</a:t>
            </a:r>
            <a:r>
              <a:rPr dirty="0" sz="2450" spc="50">
                <a:latin typeface="Calibri"/>
                <a:cs typeface="Calibri"/>
              </a:rPr>
              <a:t> </a:t>
            </a:r>
            <a:r>
              <a:rPr dirty="0" sz="2450" spc="-95">
                <a:latin typeface="Calibri"/>
                <a:cs typeface="Calibri"/>
              </a:rPr>
              <a:t>o</a:t>
            </a:r>
            <a:r>
              <a:rPr dirty="0" sz="2450" spc="-50">
                <a:latin typeface="Calibri"/>
                <a:cs typeface="Calibri"/>
              </a:rPr>
              <a:t>f</a:t>
            </a:r>
            <a:r>
              <a:rPr dirty="0" sz="2450" spc="165">
                <a:latin typeface="Calibri"/>
                <a:cs typeface="Calibri"/>
              </a:rPr>
              <a:t> </a:t>
            </a:r>
            <a:r>
              <a:rPr dirty="0" sz="2450" spc="-90">
                <a:latin typeface="Calibri"/>
                <a:cs typeface="Calibri"/>
              </a:rPr>
              <a:t>th</a:t>
            </a:r>
            <a:r>
              <a:rPr dirty="0" sz="2450" spc="-95">
                <a:latin typeface="Calibri"/>
                <a:cs typeface="Calibri"/>
              </a:rPr>
              <a:t>e</a:t>
            </a:r>
            <a:r>
              <a:rPr dirty="0" sz="2450" spc="-20">
                <a:latin typeface="Calibri"/>
                <a:cs typeface="Calibri"/>
              </a:rPr>
              <a:t> </a:t>
            </a:r>
            <a:r>
              <a:rPr dirty="0" sz="2450" spc="-100">
                <a:latin typeface="Calibri"/>
                <a:cs typeface="Calibri"/>
              </a:rPr>
              <a:t>pola</a:t>
            </a:r>
            <a:r>
              <a:rPr dirty="0" sz="2450" spc="-75">
                <a:latin typeface="Calibri"/>
                <a:cs typeface="Calibri"/>
              </a:rPr>
              <a:t>r</a:t>
            </a:r>
            <a:r>
              <a:rPr dirty="0" sz="2450" spc="90">
                <a:latin typeface="Calibri"/>
                <a:cs typeface="Calibri"/>
              </a:rPr>
              <a:t> </a:t>
            </a:r>
            <a:r>
              <a:rPr dirty="0" sz="2450" spc="-55">
                <a:latin typeface="Calibri"/>
                <a:cs typeface="Calibri"/>
              </a:rPr>
              <a:t>curv</a:t>
            </a:r>
            <a:r>
              <a:rPr dirty="0" sz="2450" spc="-60">
                <a:latin typeface="Calibri"/>
                <a:cs typeface="Calibri"/>
              </a:rPr>
              <a:t>e</a:t>
            </a:r>
            <a:r>
              <a:rPr dirty="0" sz="2450">
                <a:latin typeface="Calibri"/>
                <a:cs typeface="Calibri"/>
              </a:rPr>
              <a:t>	</a:t>
            </a:r>
            <a:r>
              <a:rPr dirty="0" sz="2450" spc="-40">
                <a:latin typeface="Calibri"/>
                <a:cs typeface="Calibri"/>
              </a:rPr>
              <a:t>r</a:t>
            </a:r>
            <a:r>
              <a:rPr dirty="0" sz="2450">
                <a:latin typeface="Calibri"/>
                <a:cs typeface="Calibri"/>
              </a:rPr>
              <a:t>	</a:t>
            </a:r>
            <a:r>
              <a:rPr dirty="0" sz="2450" spc="-60">
                <a:latin typeface="Calibri"/>
                <a:cs typeface="Calibri"/>
              </a:rPr>
              <a:t>=</a:t>
            </a:r>
            <a:r>
              <a:rPr dirty="0" sz="2450">
                <a:latin typeface="Calibri"/>
                <a:cs typeface="Calibri"/>
              </a:rPr>
              <a:t>	</a:t>
            </a:r>
            <a:r>
              <a:rPr dirty="0" sz="2450" spc="-95">
                <a:solidFill>
                  <a:srgbClr val="26010E"/>
                </a:solidFill>
                <a:latin typeface="Calibri"/>
                <a:cs typeface="Calibri"/>
              </a:rPr>
              <a:t>e</a:t>
            </a:r>
            <a:endParaRPr sz="2450">
              <a:latin typeface="Calibri"/>
              <a:cs typeface="Calibri"/>
            </a:endParaRPr>
          </a:p>
          <a:p>
            <a:pPr marL="5298440">
              <a:lnSpc>
                <a:spcPts val="3145"/>
              </a:lnSpc>
            </a:pPr>
            <a:r>
              <a:rPr dirty="0" sz="2650" spc="-110">
                <a:latin typeface="Calibri"/>
                <a:cs typeface="Calibri"/>
              </a:rPr>
              <a:t>dT</a:t>
            </a:r>
            <a:endParaRPr sz="2650">
              <a:latin typeface="Calibri"/>
              <a:cs typeface="Calibri"/>
            </a:endParaRPr>
          </a:p>
          <a:p>
            <a:pPr marL="5297170">
              <a:lnSpc>
                <a:spcPct val="100000"/>
              </a:lnSpc>
              <a:spcBef>
                <a:spcPts val="370"/>
              </a:spcBef>
            </a:pPr>
            <a:r>
              <a:rPr dirty="0" sz="2600" spc="-195">
                <a:latin typeface="Cambria"/>
                <a:cs typeface="Cambria"/>
              </a:rPr>
              <a:t>dB</a:t>
            </a:r>
            <a:endParaRPr sz="2600">
              <a:latin typeface="Cambria"/>
              <a:cs typeface="Cambria"/>
            </a:endParaRPr>
          </a:p>
          <a:p>
            <a:pPr marL="5323840">
              <a:lnSpc>
                <a:spcPct val="100000"/>
              </a:lnSpc>
              <a:spcBef>
                <a:spcPts val="1705"/>
              </a:spcBef>
            </a:pPr>
            <a:r>
              <a:rPr dirty="0" sz="2250" spc="-135" i="1">
                <a:latin typeface="Cambria"/>
                <a:cs typeface="Cambria"/>
              </a:rPr>
              <a:t>dY</a:t>
            </a:r>
            <a:endParaRPr sz="2250">
              <a:latin typeface="Cambria"/>
              <a:cs typeface="Cambri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503703" y="11000685"/>
            <a:ext cx="4921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135">
                <a:latin typeface="Cambria"/>
                <a:cs typeface="Cambria"/>
              </a:rPr>
              <a:t>COS'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256511" y="14695058"/>
            <a:ext cx="6285230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4603750" algn="l"/>
              </a:tabLst>
            </a:pPr>
            <a:r>
              <a:rPr dirty="0" sz="2500" spc="-100">
                <a:latin typeface="Cambria"/>
                <a:cs typeface="Cambria"/>
              </a:rPr>
              <a:t>ex/ </a:t>
            </a:r>
            <a:r>
              <a:rPr dirty="0" sz="2500" spc="-114">
                <a:latin typeface="Cambria"/>
                <a:cs typeface="Cambria"/>
              </a:rPr>
              <a:t>Find </a:t>
            </a:r>
            <a:r>
              <a:rPr dirty="0" sz="2500" spc="-70">
                <a:latin typeface="Cambria"/>
                <a:cs typeface="Cambria"/>
              </a:rPr>
              <a:t>the arc  </a:t>
            </a:r>
            <a:r>
              <a:rPr dirty="0" sz="2500" spc="-105">
                <a:latin typeface="Cambria"/>
                <a:cs typeface="Cambria"/>
              </a:rPr>
              <a:t>length </a:t>
            </a:r>
            <a:r>
              <a:rPr dirty="0" sz="2500" spc="-15">
                <a:latin typeface="Cambria"/>
                <a:cs typeface="Cambria"/>
              </a:rPr>
              <a:t>of</a:t>
            </a:r>
            <a:r>
              <a:rPr dirty="0" sz="2500" spc="-5">
                <a:latin typeface="Cambria"/>
                <a:cs typeface="Cambria"/>
              </a:rPr>
              <a:t> </a:t>
            </a:r>
            <a:r>
              <a:rPr dirty="0" sz="2500" spc="-105">
                <a:latin typeface="Cambria"/>
                <a:cs typeface="Cambria"/>
              </a:rPr>
              <a:t>the </a:t>
            </a:r>
            <a:r>
              <a:rPr dirty="0" sz="2500" spc="-150">
                <a:latin typeface="Cambria"/>
                <a:cs typeface="Cambria"/>
              </a:rPr>
              <a:t>curve	</a:t>
            </a:r>
            <a:r>
              <a:rPr dirty="0" sz="2500" spc="-20">
                <a:latin typeface="Cambria"/>
                <a:cs typeface="Cambria"/>
              </a:rPr>
              <a:t>( </a:t>
            </a:r>
            <a:r>
              <a:rPr dirty="0" sz="2500" spc="-90">
                <a:latin typeface="Cambria"/>
                <a:cs typeface="Cambria"/>
              </a:rPr>
              <a:t>entire</a:t>
            </a:r>
            <a:r>
              <a:rPr dirty="0" sz="2500" spc="-200">
                <a:latin typeface="Cambria"/>
                <a:cs typeface="Cambria"/>
              </a:rPr>
              <a:t> </a:t>
            </a:r>
            <a:r>
              <a:rPr dirty="0" sz="2500" spc="-85">
                <a:latin typeface="Cambria"/>
                <a:cs typeface="Cambria"/>
              </a:rPr>
              <a:t>circle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921457" y="14695058"/>
            <a:ext cx="1818005" cy="41148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557530" algn="l"/>
                <a:tab pos="1016000" algn="l"/>
              </a:tabLst>
            </a:pPr>
            <a:r>
              <a:rPr dirty="0" sz="2500" spc="-85">
                <a:latin typeface="Cambria"/>
                <a:cs typeface="Cambria"/>
              </a:rPr>
              <a:t>r</a:t>
            </a:r>
            <a:r>
              <a:rPr dirty="0" sz="2500" spc="320">
                <a:latin typeface="Cambria"/>
                <a:cs typeface="Cambria"/>
              </a:rPr>
              <a:t> </a:t>
            </a:r>
            <a:r>
              <a:rPr dirty="0" sz="2500" spc="-110">
                <a:latin typeface="Cambria"/>
                <a:cs typeface="Cambria"/>
              </a:rPr>
              <a:t>=	</a:t>
            </a:r>
            <a:r>
              <a:rPr dirty="0" sz="2500" spc="-114">
                <a:latin typeface="Cambria"/>
                <a:cs typeface="Cambria"/>
              </a:rPr>
              <a:t>2n	</a:t>
            </a:r>
            <a:r>
              <a:rPr dirty="0" sz="2500" spc="-95">
                <a:latin typeface="Cambria"/>
                <a:cs typeface="Cambria"/>
              </a:rPr>
              <a:t>cos</a:t>
            </a:r>
            <a:r>
              <a:rPr dirty="0" sz="2500" spc="-105">
                <a:latin typeface="Cambria"/>
                <a:cs typeface="Cambria"/>
              </a:rPr>
              <a:t> </a:t>
            </a:r>
            <a:r>
              <a:rPr dirty="0" sz="2500" spc="55">
                <a:latin typeface="Cambria"/>
                <a:cs typeface="Cambria"/>
              </a:rPr>
              <a:t>8)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459442" y="15903046"/>
            <a:ext cx="346710" cy="4051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50" spc="70">
                <a:latin typeface="Cambria"/>
                <a:cs typeface="Cambria"/>
              </a:rPr>
              <a:t>dr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312675" y="16357987"/>
            <a:ext cx="452120" cy="4051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50" spc="60" i="1">
                <a:latin typeface="Cambria"/>
                <a:cs typeface="Cambria"/>
              </a:rPr>
              <a:t>'d8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53412" y="16141348"/>
            <a:ext cx="344170" cy="40513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450" spc="-40" i="1">
                <a:latin typeface="Cambria"/>
                <a:cs typeface="Cambria"/>
              </a:rPr>
              <a:t>d8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853154" y="9151580"/>
            <a:ext cx="1660525" cy="3371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361440" algn="l"/>
              </a:tabLst>
            </a:pPr>
            <a:r>
              <a:rPr dirty="0" sz="2050" spc="-5">
                <a:latin typeface="Cambria"/>
                <a:cs typeface="Cambria"/>
              </a:rPr>
              <a:t>2</a:t>
            </a:r>
            <a:r>
              <a:rPr dirty="0" sz="2050" spc="-30">
                <a:latin typeface="Cambria"/>
                <a:cs typeface="Cambria"/>
              </a:rPr>
              <a:t> </a:t>
            </a:r>
            <a:r>
              <a:rPr dirty="0" sz="2050" spc="-215">
                <a:latin typeface="Cambria"/>
                <a:cs typeface="Cambria"/>
              </a:rPr>
              <a:t>-I-</a:t>
            </a:r>
            <a:r>
              <a:rPr dirty="0" sz="2050" spc="95">
                <a:latin typeface="Cambria"/>
                <a:cs typeface="Cambria"/>
              </a:rPr>
              <a:t> </a:t>
            </a:r>
            <a:r>
              <a:rPr dirty="0" sz="2050" spc="105">
                <a:latin typeface="Cambria"/>
                <a:cs typeface="Cambria"/>
              </a:rPr>
              <a:t>2</a:t>
            </a:r>
            <a:r>
              <a:rPr dirty="0" sz="2050" spc="-225">
                <a:latin typeface="Cambria"/>
                <a:cs typeface="Cambria"/>
              </a:rPr>
              <a:t> </a:t>
            </a:r>
            <a:r>
              <a:rPr dirty="0" sz="2050" spc="-30">
                <a:latin typeface="Cambria"/>
                <a:cs typeface="Cambria"/>
              </a:rPr>
              <a:t>co</a:t>
            </a:r>
            <a:r>
              <a:rPr dirty="0" sz="2050" spc="-25">
                <a:latin typeface="Cambria"/>
                <a:cs typeface="Cambria"/>
              </a:rPr>
              <a:t>s</a:t>
            </a:r>
            <a:r>
              <a:rPr dirty="0" sz="2050" spc="20">
                <a:latin typeface="Cambria"/>
                <a:cs typeface="Cambria"/>
              </a:rPr>
              <a:t> </a:t>
            </a:r>
            <a:r>
              <a:rPr dirty="0" sz="2050" spc="-114" i="1">
                <a:solidFill>
                  <a:srgbClr val="0A0A0A"/>
                </a:solidFill>
                <a:latin typeface="Cambria"/>
                <a:cs typeface="Cambria"/>
              </a:rPr>
              <a:t>8</a:t>
            </a:r>
            <a:r>
              <a:rPr dirty="0" sz="2050" i="1">
                <a:solidFill>
                  <a:srgbClr val="0A0A0A"/>
                </a:solidFill>
                <a:latin typeface="Cambria"/>
                <a:cs typeface="Cambria"/>
              </a:rPr>
              <a:t>	</a:t>
            </a:r>
            <a:r>
              <a:rPr dirty="0" sz="2050" spc="45" i="1">
                <a:latin typeface="Cambria"/>
                <a:cs typeface="Cambria"/>
              </a:rPr>
              <a:t>d8</a:t>
            </a:r>
            <a:endParaRPr sz="205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9691035" y="10984211"/>
            <a:ext cx="616585" cy="2762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650" spc="165">
                <a:latin typeface="Courier New"/>
                <a:cs typeface="Courier New"/>
              </a:rPr>
              <a:t>£OSi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829953" y="16820049"/>
            <a:ext cx="4409440" cy="1236345"/>
          </a:xfrm>
          <a:prstGeom prst="rect">
            <a:avLst/>
          </a:prstGeom>
        </p:spPr>
        <p:txBody>
          <a:bodyPr wrap="square" lIns="0" tIns="2203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35"/>
              </a:spcBef>
              <a:tabLst>
                <a:tab pos="1536065" algn="l"/>
                <a:tab pos="1885950" algn="l"/>
                <a:tab pos="4078604" algn="l"/>
              </a:tabLst>
            </a:pPr>
            <a:r>
              <a:rPr dirty="0" sz="2500" spc="-100">
                <a:latin typeface="Cambria"/>
                <a:cs typeface="Cambria"/>
              </a:rPr>
              <a:t>(2</a:t>
            </a:r>
            <a:r>
              <a:rPr dirty="0" sz="2500" spc="-110">
                <a:latin typeface="Cambria"/>
                <a:cs typeface="Cambria"/>
              </a:rPr>
              <a:t>n</a:t>
            </a:r>
            <a:r>
              <a:rPr dirty="0" sz="2500">
                <a:latin typeface="Cambria"/>
                <a:cs typeface="Cambria"/>
              </a:rPr>
              <a:t> </a:t>
            </a:r>
            <a:r>
              <a:rPr dirty="0" sz="2500" spc="-185">
                <a:latin typeface="Cambria"/>
                <a:cs typeface="Cambria"/>
              </a:rPr>
              <a:t> </a:t>
            </a:r>
            <a:r>
              <a:rPr dirty="0" sz="2500" spc="-105">
                <a:latin typeface="Cambria"/>
                <a:cs typeface="Cambria"/>
              </a:rPr>
              <a:t>co</a:t>
            </a:r>
            <a:r>
              <a:rPr dirty="0" sz="2500" spc="-85">
                <a:latin typeface="Cambria"/>
                <a:cs typeface="Cambria"/>
              </a:rPr>
              <a:t>s</a:t>
            </a:r>
            <a:r>
              <a:rPr dirty="0" sz="2500" spc="-65">
                <a:latin typeface="Cambria"/>
                <a:cs typeface="Cambria"/>
              </a:rPr>
              <a:t> </a:t>
            </a:r>
            <a:r>
              <a:rPr dirty="0" sz="2500" spc="-265" i="1">
                <a:solidFill>
                  <a:srgbClr val="0E0E0E"/>
                </a:solidFill>
                <a:latin typeface="Cambria"/>
                <a:cs typeface="Cambria"/>
              </a:rPr>
              <a:t>8</a:t>
            </a:r>
            <a:r>
              <a:rPr dirty="0" sz="2500" spc="-45" i="1">
                <a:solidFill>
                  <a:srgbClr val="0E0E0E"/>
                </a:solidFill>
                <a:latin typeface="Cambria"/>
                <a:cs typeface="Cambria"/>
              </a:rPr>
              <a:t> </a:t>
            </a:r>
            <a:r>
              <a:rPr dirty="0" sz="2500" spc="-225" i="1">
                <a:solidFill>
                  <a:srgbClr val="333333"/>
                </a:solidFill>
                <a:latin typeface="Cambria"/>
                <a:cs typeface="Cambria"/>
              </a:rPr>
              <a:t>)</a:t>
            </a:r>
            <a:r>
              <a:rPr dirty="0" sz="2500" i="1">
                <a:solidFill>
                  <a:srgbClr val="333333"/>
                </a:solidFill>
                <a:latin typeface="Cambria"/>
                <a:cs typeface="Cambria"/>
              </a:rPr>
              <a:t>	</a:t>
            </a:r>
            <a:r>
              <a:rPr dirty="0" sz="2500" spc="-320" i="1">
                <a:latin typeface="Cambria"/>
                <a:cs typeface="Cambria"/>
              </a:rPr>
              <a:t>+</a:t>
            </a:r>
            <a:r>
              <a:rPr dirty="0" sz="2500" i="1">
                <a:latin typeface="Cambria"/>
                <a:cs typeface="Cambria"/>
              </a:rPr>
              <a:t>	</a:t>
            </a:r>
            <a:r>
              <a:rPr dirty="0" sz="2500" spc="-170">
                <a:latin typeface="Cambria"/>
                <a:cs typeface="Cambria"/>
              </a:rPr>
              <a:t>(</a:t>
            </a:r>
            <a:r>
              <a:rPr dirty="0" sz="2500" spc="-300">
                <a:latin typeface="Cambria"/>
                <a:cs typeface="Cambria"/>
              </a:rPr>
              <a:t>—2n</a:t>
            </a:r>
            <a:r>
              <a:rPr dirty="0" sz="2500" spc="5">
                <a:latin typeface="Cambria"/>
                <a:cs typeface="Cambria"/>
              </a:rPr>
              <a:t> </a:t>
            </a:r>
            <a:r>
              <a:rPr dirty="0" sz="2500" spc="-70">
                <a:latin typeface="Cambria"/>
                <a:cs typeface="Cambria"/>
              </a:rPr>
              <a:t>si</a:t>
            </a:r>
            <a:r>
              <a:rPr dirty="0" sz="2500" spc="-100">
                <a:latin typeface="Cambria"/>
                <a:cs typeface="Cambria"/>
              </a:rPr>
              <a:t>n</a:t>
            </a:r>
            <a:r>
              <a:rPr dirty="0" sz="2500" spc="-20">
                <a:latin typeface="Cambria"/>
                <a:cs typeface="Cambria"/>
              </a:rPr>
              <a:t> </a:t>
            </a:r>
            <a:r>
              <a:rPr dirty="0" sz="2500" spc="-15">
                <a:latin typeface="Cambria"/>
                <a:cs typeface="Cambria"/>
              </a:rPr>
              <a:t>8)</a:t>
            </a:r>
            <a:r>
              <a:rPr dirty="0" sz="2500" spc="-10">
                <a:latin typeface="Cambria"/>
                <a:cs typeface="Cambria"/>
              </a:rPr>
              <a:t>°</a:t>
            </a:r>
            <a:r>
              <a:rPr dirty="0" sz="2500">
                <a:latin typeface="Cambria"/>
                <a:cs typeface="Cambria"/>
              </a:rPr>
              <a:t>	</a:t>
            </a:r>
            <a:r>
              <a:rPr dirty="0" sz="2500" spc="-70" i="1">
                <a:latin typeface="Cambria"/>
                <a:cs typeface="Cambria"/>
              </a:rPr>
              <a:t>d8</a:t>
            </a:r>
            <a:endParaRPr sz="2500">
              <a:latin typeface="Cambria"/>
              <a:cs typeface="Cambria"/>
            </a:endParaRPr>
          </a:p>
          <a:p>
            <a:pPr marL="563880">
              <a:lnSpc>
                <a:spcPct val="100000"/>
              </a:lnSpc>
              <a:spcBef>
                <a:spcPts val="1710"/>
              </a:spcBef>
            </a:pPr>
            <a:r>
              <a:rPr dirty="0" sz="2650" spc="-114">
                <a:latin typeface="Cambria"/>
                <a:cs typeface="Cambria"/>
              </a:rPr>
              <a:t>122</a:t>
            </a:r>
            <a:endParaRPr sz="265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21194" y="15281048"/>
            <a:ext cx="3054276" cy="23776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924910" y="12748705"/>
            <a:ext cx="473606" cy="309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988107" y="1553718"/>
            <a:ext cx="459105" cy="0"/>
          </a:xfrm>
          <a:custGeom>
            <a:avLst/>
            <a:gdLst/>
            <a:ahLst/>
            <a:cxnLst/>
            <a:rect l="l" t="t" r="r" b="b"/>
            <a:pathLst>
              <a:path w="459104" h="0">
                <a:moveTo>
                  <a:pt x="0" y="0"/>
                </a:moveTo>
                <a:lnTo>
                  <a:pt x="459107" y="0"/>
                </a:lnTo>
              </a:path>
            </a:pathLst>
          </a:custGeom>
          <a:ln w="24163">
            <a:solidFill>
              <a:srgbClr val="7C77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002233" y="1534387"/>
            <a:ext cx="691515" cy="0"/>
          </a:xfrm>
          <a:custGeom>
            <a:avLst/>
            <a:gdLst/>
            <a:ahLst/>
            <a:cxnLst/>
            <a:rect l="l" t="t" r="r" b="b"/>
            <a:pathLst>
              <a:path w="691515" h="0">
                <a:moveTo>
                  <a:pt x="0" y="0"/>
                </a:moveTo>
                <a:lnTo>
                  <a:pt x="691078" y="0"/>
                </a:lnTo>
              </a:path>
            </a:pathLst>
          </a:custGeom>
          <a:ln w="24163">
            <a:solidFill>
              <a:srgbClr val="7C77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082528" y="693494"/>
            <a:ext cx="12000230" cy="0"/>
          </a:xfrm>
          <a:custGeom>
            <a:avLst/>
            <a:gdLst/>
            <a:ahLst/>
            <a:cxnLst/>
            <a:rect l="l" t="t" r="r" b="b"/>
            <a:pathLst>
              <a:path w="12000230" h="0">
                <a:moveTo>
                  <a:pt x="0" y="0"/>
                </a:moveTo>
                <a:lnTo>
                  <a:pt x="11999632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220260" y="778067"/>
            <a:ext cx="0" cy="8452485"/>
          </a:xfrm>
          <a:custGeom>
            <a:avLst/>
            <a:gdLst/>
            <a:ahLst/>
            <a:cxnLst/>
            <a:rect l="l" t="t" r="r" b="b"/>
            <a:pathLst>
              <a:path w="0" h="8452485">
                <a:moveTo>
                  <a:pt x="0" y="8452419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79554" y="18825846"/>
            <a:ext cx="12048490" cy="0"/>
          </a:xfrm>
          <a:custGeom>
            <a:avLst/>
            <a:gdLst/>
            <a:ahLst/>
            <a:cxnLst/>
            <a:rect l="l" t="t" r="r" b="b"/>
            <a:pathLst>
              <a:path w="12048490" h="0">
                <a:moveTo>
                  <a:pt x="0" y="0"/>
                </a:moveTo>
                <a:lnTo>
                  <a:pt x="12047959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828445" y="5823423"/>
            <a:ext cx="0" cy="12937490"/>
          </a:xfrm>
          <a:custGeom>
            <a:avLst/>
            <a:gdLst/>
            <a:ahLst/>
            <a:cxnLst/>
            <a:rect l="l" t="t" r="r" b="b"/>
            <a:pathLst>
              <a:path w="0" h="12937490">
                <a:moveTo>
                  <a:pt x="0" y="12937179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37546" y="18671199"/>
            <a:ext cx="11922760" cy="0"/>
          </a:xfrm>
          <a:custGeom>
            <a:avLst/>
            <a:gdLst/>
            <a:ahLst/>
            <a:cxnLst/>
            <a:rect l="l" t="t" r="r" b="b"/>
            <a:pathLst>
              <a:path w="11922760" h="0">
                <a:moveTo>
                  <a:pt x="0" y="0"/>
                </a:moveTo>
                <a:lnTo>
                  <a:pt x="11922309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65613" y="691078"/>
            <a:ext cx="0" cy="18137505"/>
          </a:xfrm>
          <a:custGeom>
            <a:avLst/>
            <a:gdLst/>
            <a:ahLst/>
            <a:cxnLst/>
            <a:rect l="l" t="t" r="r" b="b"/>
            <a:pathLst>
              <a:path w="0" h="18137505">
                <a:moveTo>
                  <a:pt x="0" y="18137181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8959" y="9911901"/>
            <a:ext cx="0" cy="8907145"/>
          </a:xfrm>
          <a:custGeom>
            <a:avLst/>
            <a:gdLst/>
            <a:ahLst/>
            <a:cxnLst/>
            <a:rect l="l" t="t" r="r" b="b"/>
            <a:pathLst>
              <a:path w="0" h="8907144">
                <a:moveTo>
                  <a:pt x="0" y="8906694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150186" y="828810"/>
            <a:ext cx="11980545" cy="0"/>
          </a:xfrm>
          <a:custGeom>
            <a:avLst/>
            <a:gdLst/>
            <a:ahLst/>
            <a:cxnLst/>
            <a:rect l="l" t="t" r="r" b="b"/>
            <a:pathLst>
              <a:path w="11980544" h="0">
                <a:moveTo>
                  <a:pt x="0" y="0"/>
                </a:moveTo>
                <a:lnTo>
                  <a:pt x="11980301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142937" y="768401"/>
            <a:ext cx="0" cy="14599919"/>
          </a:xfrm>
          <a:custGeom>
            <a:avLst/>
            <a:gdLst/>
            <a:ahLst/>
            <a:cxnLst/>
            <a:rect l="l" t="t" r="r" b="b"/>
            <a:pathLst>
              <a:path w="0" h="14599919">
                <a:moveTo>
                  <a:pt x="0" y="14599633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170261" y="761152"/>
            <a:ext cx="9883140" cy="0"/>
          </a:xfrm>
          <a:custGeom>
            <a:avLst/>
            <a:gdLst/>
            <a:ahLst/>
            <a:cxnLst/>
            <a:rect l="l" t="t" r="r" b="b"/>
            <a:pathLst>
              <a:path w="9883140" h="0">
                <a:moveTo>
                  <a:pt x="0" y="0"/>
                </a:moveTo>
                <a:lnTo>
                  <a:pt x="9882903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944430" y="613754"/>
            <a:ext cx="0" cy="18224500"/>
          </a:xfrm>
          <a:custGeom>
            <a:avLst/>
            <a:gdLst/>
            <a:ahLst/>
            <a:cxnLst/>
            <a:rect l="l" t="t" r="r" b="b"/>
            <a:pathLst>
              <a:path w="0" h="18224500">
                <a:moveTo>
                  <a:pt x="0" y="18224170"/>
                </a:moveTo>
                <a:lnTo>
                  <a:pt x="0" y="0"/>
                </a:lnTo>
              </a:path>
            </a:pathLst>
          </a:custGeom>
          <a:ln w="4832">
            <a:solidFill>
              <a:srgbClr val="2B2B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580670" y="5016359"/>
            <a:ext cx="647583" cy="74423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059481" y="4890708"/>
            <a:ext cx="1884759" cy="77323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30112" y="1140521"/>
            <a:ext cx="1981413" cy="74423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513012" y="1111524"/>
            <a:ext cx="2938291" cy="2706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471379" y="2329369"/>
            <a:ext cx="724907" cy="2513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10782" y="2261711"/>
            <a:ext cx="3218589" cy="4639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26025" y="2310038"/>
            <a:ext cx="2271376" cy="2706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15242" y="1082528"/>
            <a:ext cx="38661" cy="3286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24907" y="2174722"/>
            <a:ext cx="28996" cy="2416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2464685" y="8520079"/>
            <a:ext cx="7026769" cy="79739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86245" y="14855770"/>
            <a:ext cx="5016359" cy="62825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6698144" y="1092193"/>
            <a:ext cx="5799259" cy="6282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31231" y="2339034"/>
            <a:ext cx="318959" cy="23197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089967" y="5924910"/>
            <a:ext cx="599256" cy="30929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4220426" y="2801148"/>
            <a:ext cx="310642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527685" algn="l"/>
                <a:tab pos="1134110" algn="l"/>
                <a:tab pos="2354580" algn="l"/>
              </a:tabLst>
            </a:pPr>
            <a:r>
              <a:rPr dirty="0" sz="2600" spc="-55">
                <a:latin typeface="Times New Roman"/>
                <a:cs typeface="Times New Roman"/>
              </a:rPr>
              <a:t>/	</a:t>
            </a:r>
            <a:r>
              <a:rPr dirty="0" sz="2600" spc="-5">
                <a:solidFill>
                  <a:srgbClr val="0C0C0C"/>
                </a:solidFill>
                <a:latin typeface="Times New Roman"/>
                <a:cs typeface="Times New Roman"/>
              </a:rPr>
              <a:t>2a	</a:t>
            </a:r>
            <a:r>
              <a:rPr dirty="0" sz="2600" spc="315" i="1">
                <a:latin typeface="Times New Roman"/>
                <a:cs typeface="Times New Roman"/>
              </a:rPr>
              <a:t>osc0</a:t>
            </a:r>
            <a:r>
              <a:rPr dirty="0" sz="2600" spc="265" i="1">
                <a:latin typeface="Times New Roman"/>
                <a:cs typeface="Times New Roman"/>
              </a:rPr>
              <a:t> </a:t>
            </a:r>
            <a:r>
              <a:rPr dirty="0" sz="2600" spc="50">
                <a:solidFill>
                  <a:srgbClr val="212121"/>
                </a:solidFill>
                <a:latin typeface="Times New Roman"/>
                <a:cs typeface="Times New Roman"/>
              </a:rPr>
              <a:t>+	</a:t>
            </a:r>
            <a:r>
              <a:rPr dirty="0" sz="2600" spc="-125">
                <a:latin typeface="Times New Roman"/>
                <a:cs typeface="Times New Roman"/>
              </a:rPr>
              <a:t>sha"</a:t>
            </a:r>
            <a:r>
              <a:rPr dirty="0" sz="2600" spc="-175">
                <a:latin typeface="Times New Roman"/>
                <a:cs typeface="Times New Roman"/>
              </a:rPr>
              <a:t> </a:t>
            </a:r>
            <a:r>
              <a:rPr dirty="0" sz="2600" spc="-475">
                <a:solidFill>
                  <a:srgbClr val="313131"/>
                </a:solidFill>
                <a:latin typeface="Times New Roman"/>
                <a:cs typeface="Times New Roman"/>
              </a:rPr>
              <a:t>f7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592696" y="2801148"/>
            <a:ext cx="218821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839469" algn="l"/>
                <a:tab pos="1318260" algn="l"/>
                <a:tab pos="1625600" algn="l"/>
              </a:tabLst>
            </a:pPr>
            <a:r>
              <a:rPr dirty="0" sz="2600" spc="-220">
                <a:solidFill>
                  <a:srgbClr val="212121"/>
                </a:solidFill>
                <a:latin typeface="Times New Roman"/>
                <a:cs typeface="Times New Roman"/>
              </a:rPr>
              <a:t>dfJ	</a:t>
            </a:r>
            <a:r>
              <a:rPr dirty="0" sz="2600" spc="25">
                <a:latin typeface="Times New Roman"/>
                <a:cs typeface="Times New Roman"/>
              </a:rPr>
              <a:t>?u	</a:t>
            </a:r>
            <a:r>
              <a:rPr dirty="0" sz="2600" spc="15">
                <a:latin typeface="Times New Roman"/>
                <a:cs typeface="Times New Roman"/>
              </a:rPr>
              <a:t>/,	</a:t>
            </a:r>
            <a:r>
              <a:rPr dirty="0" sz="2600" spc="25">
                <a:solidFill>
                  <a:srgbClr val="2A2A2A"/>
                </a:solidFill>
                <a:latin typeface="Times New Roman"/>
                <a:cs typeface="Times New Roman"/>
              </a:rPr>
              <a:t>"</a:t>
            </a:r>
            <a:r>
              <a:rPr dirty="0" sz="2600" spc="-215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dirty="0" sz="2600" spc="60">
                <a:latin typeface="Times New Roman"/>
                <a:cs typeface="Times New Roman"/>
              </a:rPr>
              <a:t>d0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06929" y="7189254"/>
            <a:ext cx="1477645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  <a:tabLst>
                <a:tab pos="605790" algn="l"/>
                <a:tab pos="901065" algn="l"/>
                <a:tab pos="1120775" algn="l"/>
              </a:tabLst>
            </a:pPr>
            <a:r>
              <a:rPr dirty="0" sz="2600" spc="-155">
                <a:solidFill>
                  <a:srgbClr val="050505"/>
                </a:solidFill>
                <a:latin typeface="Times New Roman"/>
                <a:cs typeface="Times New Roman"/>
              </a:rPr>
              <a:t>L4t	</a:t>
            </a:r>
            <a:r>
              <a:rPr dirty="0" baseline="-2136" sz="3900" spc="-7">
                <a:latin typeface="Times New Roman"/>
                <a:cs typeface="Times New Roman"/>
              </a:rPr>
              <a:t>f	</a:t>
            </a:r>
            <a:r>
              <a:rPr dirty="0" baseline="-11752" sz="3900" spc="-172">
                <a:latin typeface="Times New Roman"/>
                <a:cs typeface="Times New Roman"/>
              </a:rPr>
              <a:t>t	</a:t>
            </a:r>
            <a:r>
              <a:rPr dirty="0" baseline="-7478" sz="3900" spc="75">
                <a:latin typeface="Times New Roman"/>
                <a:cs typeface="Times New Roman"/>
              </a:rPr>
              <a:t>=</a:t>
            </a:r>
            <a:r>
              <a:rPr dirty="0" baseline="-7478" sz="3900" spc="-292">
                <a:latin typeface="Times New Roman"/>
                <a:cs typeface="Times New Roman"/>
              </a:rPr>
              <a:t> </a:t>
            </a:r>
            <a:r>
              <a:rPr dirty="0" baseline="-7478" sz="3900" spc="-390">
                <a:latin typeface="Times New Roman"/>
                <a:cs typeface="Times New Roman"/>
              </a:rPr>
              <a:t>/</a:t>
            </a:r>
            <a:endParaRPr baseline="-7478" sz="39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59761" y="7232749"/>
            <a:ext cx="3280410" cy="42418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56870" algn="l"/>
                <a:tab pos="1144905" algn="l"/>
                <a:tab pos="1376045" algn="l"/>
                <a:tab pos="1809114" algn="l"/>
                <a:tab pos="2145030" algn="l"/>
                <a:tab pos="2879090" algn="l"/>
              </a:tabLst>
            </a:pPr>
            <a:r>
              <a:rPr dirty="0" sz="2600" spc="50">
                <a:latin typeface="Times New Roman"/>
                <a:cs typeface="Times New Roman"/>
              </a:rPr>
              <a:t>+</a:t>
            </a:r>
            <a:r>
              <a:rPr dirty="0" sz="2600" spc="50">
                <a:latin typeface="Times New Roman"/>
                <a:cs typeface="Times New Roman"/>
              </a:rPr>
              <a:t>	</a:t>
            </a:r>
            <a:r>
              <a:rPr dirty="0" sz="2600" spc="-65">
                <a:latin typeface="Times New Roman"/>
                <a:cs typeface="Times New Roman"/>
              </a:rPr>
              <a:t>‹</a:t>
            </a:r>
            <a:r>
              <a:rPr dirty="0" sz="2600" spc="-20">
                <a:latin typeface="Times New Roman"/>
                <a:cs typeface="Times New Roman"/>
              </a:rPr>
              <a:t> </a:t>
            </a:r>
            <a:r>
              <a:rPr dirty="0" sz="2600" spc="-40">
                <a:latin typeface="Times New Roman"/>
                <a:cs typeface="Times New Roman"/>
              </a:rPr>
              <a:t>y‹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40">
                <a:latin typeface="Times New Roman"/>
                <a:cs typeface="Times New Roman"/>
              </a:rPr>
              <a:t>.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85">
                <a:latin typeface="Times New Roman"/>
                <a:cs typeface="Times New Roman"/>
              </a:rPr>
              <a:t>4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-1320">
                <a:latin typeface="Times New Roman"/>
                <a:cs typeface="Times New Roman"/>
              </a:rPr>
              <a:t>—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60">
                <a:latin typeface="Times New Roman"/>
                <a:cs typeface="Times New Roman"/>
              </a:rPr>
              <a:t>›2</a:t>
            </a:r>
            <a:r>
              <a:rPr dirty="0" sz="2600" spc="130">
                <a:latin typeface="Times New Roman"/>
                <a:cs typeface="Times New Roman"/>
              </a:rPr>
              <a:t> </a:t>
            </a:r>
            <a:r>
              <a:rPr dirty="0" sz="2600" spc="50">
                <a:latin typeface="Times New Roman"/>
                <a:cs typeface="Times New Roman"/>
              </a:rPr>
              <a:t>+</a:t>
            </a:r>
            <a:r>
              <a:rPr dirty="0" sz="2600">
                <a:latin typeface="Times New Roman"/>
                <a:cs typeface="Times New Roman"/>
              </a:rPr>
              <a:t>	</a:t>
            </a:r>
            <a:r>
              <a:rPr dirty="0" sz="2600" spc="5">
                <a:latin typeface="Times New Roman"/>
                <a:cs typeface="Times New Roman"/>
              </a:rPr>
              <a:t>‹y›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429273" y="7597216"/>
            <a:ext cx="5109845" cy="86677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50165">
              <a:lnSpc>
                <a:spcPts val="3629"/>
              </a:lnSpc>
              <a:spcBef>
                <a:spcPts val="120"/>
              </a:spcBef>
              <a:tabLst>
                <a:tab pos="1085850" algn="l"/>
                <a:tab pos="1438910" algn="l"/>
                <a:tab pos="2927350" algn="l"/>
                <a:tab pos="3792220" algn="l"/>
                <a:tab pos="4387215" algn="l"/>
              </a:tabLst>
            </a:pPr>
            <a:r>
              <a:rPr dirty="0" baseline="7054" sz="4725" spc="-405">
                <a:latin typeface="Times New Roman"/>
                <a:cs typeface="Times New Roman"/>
              </a:rPr>
              <a:t>then</a:t>
            </a:r>
            <a:r>
              <a:rPr dirty="0" baseline="7054" sz="4725" spc="-120">
                <a:latin typeface="Times New Roman"/>
                <a:cs typeface="Times New Roman"/>
              </a:rPr>
              <a:t> </a:t>
            </a:r>
            <a:r>
              <a:rPr dirty="0" sz="3150" spc="65">
                <a:latin typeface="Times New Roman"/>
                <a:cs typeface="Times New Roman"/>
              </a:rPr>
              <a:t>+	</a:t>
            </a:r>
            <a:r>
              <a:rPr dirty="0" sz="3150" spc="35">
                <a:latin typeface="Times New Roman"/>
                <a:cs typeface="Times New Roman"/>
              </a:rPr>
              <a:t>r	</a:t>
            </a:r>
            <a:r>
              <a:rPr dirty="0" sz="3150" spc="-720">
                <a:latin typeface="Times New Roman"/>
                <a:cs typeface="Times New Roman"/>
              </a:rPr>
              <a:t>=*›               </a:t>
            </a:r>
            <a:r>
              <a:rPr dirty="0" sz="3150" spc="-695">
                <a:latin typeface="Times New Roman"/>
                <a:cs typeface="Times New Roman"/>
              </a:rPr>
              <a:t> </a:t>
            </a:r>
            <a:r>
              <a:rPr dirty="0" sz="3150" spc="-1725">
                <a:latin typeface="Times New Roman"/>
                <a:cs typeface="Times New Roman"/>
              </a:rPr>
              <a:t>—</a:t>
            </a:r>
            <a:r>
              <a:rPr dirty="0" sz="3150" spc="145">
                <a:latin typeface="Times New Roman"/>
                <a:cs typeface="Times New Roman"/>
              </a:rPr>
              <a:t> </a:t>
            </a:r>
            <a:r>
              <a:rPr dirty="0" sz="3150" spc="-310">
                <a:latin typeface="Times New Roman"/>
                <a:cs typeface="Times New Roman"/>
              </a:rPr>
              <a:t>(&lt;›</a:t>
            </a:r>
            <a:r>
              <a:rPr dirty="0" sz="3150" spc="95">
                <a:latin typeface="Times New Roman"/>
                <a:cs typeface="Times New Roman"/>
              </a:rPr>
              <a:t> </a:t>
            </a:r>
            <a:r>
              <a:rPr dirty="0" sz="3150" spc="-250">
                <a:solidFill>
                  <a:srgbClr val="0F0F0F"/>
                </a:solidFill>
                <a:latin typeface="Times New Roman"/>
                <a:cs typeface="Times New Roman"/>
              </a:rPr>
              <a:t>r	</a:t>
            </a:r>
            <a:r>
              <a:rPr dirty="0" sz="3150" spc="-420">
                <a:latin typeface="Times New Roman"/>
                <a:cs typeface="Times New Roman"/>
              </a:rPr>
              <a:t>&lt; </a:t>
            </a:r>
            <a:r>
              <a:rPr dirty="0" sz="3150" spc="-170">
                <a:latin typeface="Times New Roman"/>
                <a:cs typeface="Times New Roman"/>
              </a:rPr>
              <a:t> </a:t>
            </a:r>
            <a:r>
              <a:rPr dirty="0" sz="3150" spc="-135">
                <a:latin typeface="Times New Roman"/>
                <a:cs typeface="Times New Roman"/>
              </a:rPr>
              <a:t>)</a:t>
            </a:r>
            <a:r>
              <a:rPr dirty="0" sz="3150" spc="-20">
                <a:latin typeface="Times New Roman"/>
                <a:cs typeface="Times New Roman"/>
              </a:rPr>
              <a:t> </a:t>
            </a:r>
            <a:r>
              <a:rPr dirty="0" sz="3150" spc="-260">
                <a:latin typeface="Times New Roman"/>
                <a:cs typeface="Times New Roman"/>
              </a:rPr>
              <a:t>+	</a:t>
            </a:r>
            <a:r>
              <a:rPr dirty="0" sz="3150" spc="70">
                <a:latin typeface="Times New Roman"/>
                <a:cs typeface="Times New Roman"/>
              </a:rPr>
              <a:t>i(›	</a:t>
            </a:r>
            <a:r>
              <a:rPr dirty="0" sz="3150" spc="-185">
                <a:solidFill>
                  <a:srgbClr val="262626"/>
                </a:solidFill>
                <a:latin typeface="Times New Roman"/>
                <a:cs typeface="Times New Roman"/>
              </a:rPr>
              <a:t>+</a:t>
            </a:r>
            <a:r>
              <a:rPr dirty="0" sz="3150" spc="-305">
                <a:solidFill>
                  <a:srgbClr val="262626"/>
                </a:solidFill>
                <a:latin typeface="Times New Roman"/>
                <a:cs typeface="Times New Roman"/>
              </a:rPr>
              <a:t> </a:t>
            </a:r>
            <a:r>
              <a:rPr dirty="0" sz="3150" spc="-330">
                <a:latin typeface="Times New Roman"/>
                <a:cs typeface="Times New Roman"/>
              </a:rPr>
              <a:t>y2)</a:t>
            </a:r>
            <a:endParaRPr sz="3150">
              <a:latin typeface="Times New Roman"/>
              <a:cs typeface="Times New Roman"/>
            </a:endParaRPr>
          </a:p>
          <a:p>
            <a:pPr marL="38100">
              <a:lnSpc>
                <a:spcPts val="2970"/>
              </a:lnSpc>
            </a:pPr>
            <a:r>
              <a:rPr dirty="0" sz="2600" spc="5">
                <a:latin typeface="Times New Roman"/>
                <a:cs typeface="Times New Roman"/>
              </a:rPr>
              <a:t>2) </a:t>
            </a:r>
            <a:r>
              <a:rPr dirty="0" sz="2600" spc="-45">
                <a:latin typeface="Times New Roman"/>
                <a:cs typeface="Times New Roman"/>
              </a:rPr>
              <a:t>multiplication </a:t>
            </a:r>
            <a:r>
              <a:rPr dirty="0" sz="2600" spc="-50">
                <a:latin typeface="Times New Roman"/>
                <a:cs typeface="Times New Roman"/>
              </a:rPr>
              <a:t>two </a:t>
            </a:r>
            <a:r>
              <a:rPr dirty="0" sz="2600" spc="-90">
                <a:latin typeface="Times New Roman"/>
                <a:cs typeface="Times New Roman"/>
              </a:rPr>
              <a:t>complex</a:t>
            </a:r>
            <a:r>
              <a:rPr dirty="0" sz="2600">
                <a:latin typeface="Times New Roman"/>
                <a:cs typeface="Times New Roman"/>
              </a:rPr>
              <a:t> </a:t>
            </a:r>
            <a:r>
              <a:rPr dirty="0" sz="2600" spc="-35">
                <a:latin typeface="Times New Roman"/>
                <a:cs typeface="Times New Roman"/>
              </a:rPr>
              <a:t>numbers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6737233" y="9306387"/>
            <a:ext cx="3564254" cy="41211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50800">
              <a:lnSpc>
                <a:spcPct val="100000"/>
              </a:lnSpc>
              <a:spcBef>
                <a:spcPts val="135"/>
              </a:spcBef>
              <a:tabLst>
                <a:tab pos="720725" algn="l"/>
                <a:tab pos="2488565" algn="l"/>
              </a:tabLst>
            </a:pPr>
            <a:r>
              <a:rPr dirty="0" baseline="-15555" sz="3750" spc="44">
                <a:latin typeface="Cambria"/>
                <a:cs typeface="Cambria"/>
              </a:rPr>
              <a:t>)</a:t>
            </a:r>
            <a:r>
              <a:rPr dirty="0" sz="2500" spc="30">
                <a:latin typeface="Cambria"/>
                <a:cs typeface="Cambria"/>
              </a:rPr>
              <a:t>]</a:t>
            </a:r>
            <a:r>
              <a:rPr dirty="0" sz="2500" spc="-120">
                <a:latin typeface="Cambria"/>
                <a:cs typeface="Cambria"/>
              </a:rPr>
              <a:t> </a:t>
            </a:r>
            <a:r>
              <a:rPr dirty="0" sz="2500" spc="-65">
                <a:latin typeface="Cambria"/>
                <a:cs typeface="Cambria"/>
              </a:rPr>
              <a:t>+	</a:t>
            </a:r>
            <a:r>
              <a:rPr dirty="0" sz="2500">
                <a:latin typeface="Cambria"/>
                <a:cs typeface="Cambria"/>
              </a:rPr>
              <a:t>i[ </a:t>
            </a:r>
            <a:r>
              <a:rPr dirty="0" sz="2500" spc="20">
                <a:latin typeface="Cambria"/>
                <a:cs typeface="Cambria"/>
              </a:rPr>
              <a:t>(2)</a:t>
            </a:r>
            <a:r>
              <a:rPr dirty="0" sz="2500" spc="85">
                <a:latin typeface="Cambria"/>
                <a:cs typeface="Cambria"/>
              </a:rPr>
              <a:t> </a:t>
            </a:r>
            <a:r>
              <a:rPr dirty="0" sz="2500" spc="-310">
                <a:solidFill>
                  <a:srgbClr val="0A0A0A"/>
                </a:solidFill>
                <a:latin typeface="Cambria"/>
                <a:cs typeface="Cambria"/>
              </a:rPr>
              <a:t>-F </a:t>
            </a:r>
            <a:r>
              <a:rPr dirty="0" sz="2500" spc="-12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500" spc="-45">
                <a:latin typeface="Cambria"/>
                <a:cs typeface="Cambria"/>
              </a:rPr>
              <a:t>5)	</a:t>
            </a:r>
            <a:r>
              <a:rPr dirty="0" sz="2500" spc="-405">
                <a:latin typeface="Cambria"/>
                <a:cs typeface="Cambria"/>
              </a:rPr>
              <a:t>—1 </a:t>
            </a:r>
            <a:r>
              <a:rPr dirty="0" sz="2500" spc="-265">
                <a:latin typeface="Cambria"/>
                <a:cs typeface="Cambria"/>
              </a:rPr>
              <a:t>-F</a:t>
            </a:r>
            <a:r>
              <a:rPr dirty="0" sz="2500" spc="-204">
                <a:latin typeface="Cambria"/>
                <a:cs typeface="Cambria"/>
              </a:rPr>
              <a:t> </a:t>
            </a:r>
            <a:r>
              <a:rPr dirty="0" sz="2500" spc="30">
                <a:latin typeface="Cambria"/>
                <a:cs typeface="Cambria"/>
              </a:rPr>
              <a:t>7i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278829" y="9350634"/>
            <a:ext cx="2140585" cy="876300"/>
          </a:xfrm>
          <a:prstGeom prst="rect">
            <a:avLst/>
          </a:prstGeom>
        </p:spPr>
        <p:txBody>
          <a:bodyPr wrap="square" lIns="0" tIns="698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50"/>
              </a:spcBef>
              <a:tabLst>
                <a:tab pos="755650" algn="l"/>
                <a:tab pos="1289050" algn="l"/>
                <a:tab pos="1693545" algn="l"/>
                <a:tab pos="1994535" algn="l"/>
              </a:tabLst>
            </a:pPr>
            <a:r>
              <a:rPr dirty="0" sz="1750" spc="-120">
                <a:latin typeface="Cambria"/>
                <a:cs typeface="Cambria"/>
              </a:rPr>
              <a:t>1</a:t>
            </a:r>
            <a:r>
              <a:rPr dirty="0" sz="1750" spc="-120">
                <a:latin typeface="Cambria"/>
                <a:cs typeface="Cambria"/>
              </a:rPr>
              <a:t> </a:t>
            </a:r>
            <a:r>
              <a:rPr dirty="0" sz="1750" spc="-105">
                <a:latin typeface="Cambria"/>
                <a:cs typeface="Cambria"/>
              </a:rPr>
              <a:t> </a:t>
            </a:r>
            <a:r>
              <a:rPr dirty="0" baseline="2222" sz="3750" spc="-225">
                <a:latin typeface="Cambria"/>
                <a:cs typeface="Cambria"/>
              </a:rPr>
              <a:t>+</a:t>
            </a:r>
            <a:r>
              <a:rPr dirty="0" baseline="2222" sz="3750">
                <a:latin typeface="Cambria"/>
                <a:cs typeface="Cambria"/>
              </a:rPr>
              <a:t>	</a:t>
            </a:r>
            <a:r>
              <a:rPr dirty="0" baseline="2222" sz="3750" spc="-735">
                <a:latin typeface="Cambria"/>
                <a:cs typeface="Cambria"/>
              </a:rPr>
              <a:t>2</a:t>
            </a:r>
            <a:r>
              <a:rPr dirty="0" baseline="2222" sz="3750">
                <a:latin typeface="Cambria"/>
                <a:cs typeface="Cambria"/>
              </a:rPr>
              <a:t>	</a:t>
            </a:r>
            <a:r>
              <a:rPr dirty="0" baseline="2222" sz="3750" spc="-817">
                <a:latin typeface="Cambria"/>
                <a:cs typeface="Cambria"/>
              </a:rPr>
              <a:t>1</a:t>
            </a:r>
            <a:r>
              <a:rPr dirty="0" baseline="2222" sz="3750" spc="-89">
                <a:latin typeface="Cambria"/>
                <a:cs typeface="Cambria"/>
              </a:rPr>
              <a:t> </a:t>
            </a:r>
            <a:r>
              <a:rPr dirty="0" baseline="2222" sz="3750" spc="-352">
                <a:latin typeface="Cambria"/>
                <a:cs typeface="Cambria"/>
              </a:rPr>
              <a:t>'</a:t>
            </a:r>
            <a:r>
              <a:rPr dirty="0" baseline="2222" sz="3750">
                <a:latin typeface="Cambria"/>
                <a:cs typeface="Cambria"/>
              </a:rPr>
              <a:t>	</a:t>
            </a:r>
            <a:r>
              <a:rPr dirty="0" baseline="2222" sz="3750" spc="-817">
                <a:latin typeface="Cambria"/>
                <a:cs typeface="Cambria"/>
              </a:rPr>
              <a:t>+</a:t>
            </a:r>
            <a:r>
              <a:rPr dirty="0" baseline="2222" sz="3750">
                <a:latin typeface="Cambria"/>
                <a:cs typeface="Cambria"/>
              </a:rPr>
              <a:t>	</a:t>
            </a:r>
            <a:r>
              <a:rPr dirty="0" baseline="2222" sz="3750" spc="135">
                <a:latin typeface="Cambria"/>
                <a:cs typeface="Cambria"/>
              </a:rPr>
              <a:t>(</a:t>
            </a:r>
            <a:endParaRPr baseline="2222" sz="3750">
              <a:latin typeface="Cambria"/>
              <a:cs typeface="Cambria"/>
            </a:endParaRPr>
          </a:p>
          <a:p>
            <a:pPr marL="34290">
              <a:lnSpc>
                <a:spcPct val="100000"/>
              </a:lnSpc>
              <a:spcBef>
                <a:spcPts val="420"/>
              </a:spcBef>
              <a:tabLst>
                <a:tab pos="296545" algn="l"/>
                <a:tab pos="785495" algn="l"/>
              </a:tabLst>
            </a:pPr>
            <a:r>
              <a:rPr dirty="0" sz="2350" spc="-459">
                <a:latin typeface="Cambria"/>
                <a:cs typeface="Cambria"/>
              </a:rPr>
              <a:t>1	</a:t>
            </a:r>
            <a:r>
              <a:rPr dirty="0" baseline="2364" sz="3525" spc="-195">
                <a:latin typeface="Cambria"/>
                <a:cs typeface="Cambria"/>
              </a:rPr>
              <a:t>'	</a:t>
            </a:r>
            <a:r>
              <a:rPr dirty="0" baseline="2364" sz="3525" spc="-457">
                <a:latin typeface="Cambria"/>
                <a:cs typeface="Cambria"/>
              </a:rPr>
              <a:t>2</a:t>
            </a:r>
            <a:endParaRPr baseline="2364" sz="3525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765321" y="9766302"/>
            <a:ext cx="4058920" cy="38798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1732280" algn="l"/>
                <a:tab pos="3230245" algn="l"/>
              </a:tabLst>
            </a:pPr>
            <a:r>
              <a:rPr dirty="0" sz="2350" spc="25">
                <a:latin typeface="Cambria"/>
                <a:cs typeface="Cambria"/>
              </a:rPr>
              <a:t>3</a:t>
            </a:r>
            <a:r>
              <a:rPr dirty="0" sz="2350" spc="40">
                <a:latin typeface="Cambria"/>
                <a:cs typeface="Cambria"/>
              </a:rPr>
              <a:t> </a:t>
            </a:r>
            <a:r>
              <a:rPr dirty="0" sz="2350" spc="-735">
                <a:latin typeface="Cambria"/>
                <a:cs typeface="Cambria"/>
              </a:rPr>
              <a:t>—</a:t>
            </a:r>
            <a:r>
              <a:rPr dirty="0" sz="2350" spc="200">
                <a:latin typeface="Cambria"/>
                <a:cs typeface="Cambria"/>
              </a:rPr>
              <a:t> </a:t>
            </a:r>
            <a:r>
              <a:rPr dirty="0" sz="2350" spc="-130">
                <a:latin typeface="Cambria"/>
                <a:cs typeface="Cambria"/>
              </a:rPr>
              <a:t>(—4))</a:t>
            </a:r>
            <a:r>
              <a:rPr dirty="0" sz="2350" spc="250">
                <a:latin typeface="Cambria"/>
                <a:cs typeface="Cambria"/>
              </a:rPr>
              <a:t> </a:t>
            </a:r>
            <a:r>
              <a:rPr dirty="0" sz="2350" spc="-445">
                <a:latin typeface="Cambria"/>
                <a:cs typeface="Cambria"/>
              </a:rPr>
              <a:t>-1-	</a:t>
            </a:r>
            <a:r>
              <a:rPr dirty="0" sz="2350" spc="50">
                <a:latin typeface="Cambria"/>
                <a:cs typeface="Cambria"/>
              </a:rPr>
              <a:t>i[ </a:t>
            </a:r>
            <a:r>
              <a:rPr dirty="0" sz="2350">
                <a:latin typeface="Cambria"/>
                <a:cs typeface="Cambria"/>
              </a:rPr>
              <a:t>2</a:t>
            </a:r>
            <a:r>
              <a:rPr dirty="0" sz="2350" spc="65">
                <a:latin typeface="Cambria"/>
                <a:cs typeface="Cambria"/>
              </a:rPr>
              <a:t> </a:t>
            </a:r>
            <a:r>
              <a:rPr dirty="0" sz="2350" spc="-735">
                <a:latin typeface="Cambria"/>
                <a:cs typeface="Cambria"/>
              </a:rPr>
              <a:t>—</a:t>
            </a:r>
            <a:r>
              <a:rPr dirty="0" sz="2350" spc="150">
                <a:latin typeface="Cambria"/>
                <a:cs typeface="Cambria"/>
              </a:rPr>
              <a:t> </a:t>
            </a:r>
            <a:r>
              <a:rPr dirty="0" sz="2350" spc="60">
                <a:latin typeface="Cambria"/>
                <a:cs typeface="Cambria"/>
              </a:rPr>
              <a:t>5]</a:t>
            </a:r>
            <a:r>
              <a:rPr dirty="0" sz="2350" spc="150">
                <a:latin typeface="Cambria"/>
                <a:cs typeface="Cambria"/>
              </a:rPr>
              <a:t> </a:t>
            </a:r>
            <a:r>
              <a:rPr dirty="0" sz="2350" spc="80">
                <a:solidFill>
                  <a:srgbClr val="0C0C0C"/>
                </a:solidFill>
                <a:latin typeface="Cambria"/>
                <a:cs typeface="Cambria"/>
              </a:rPr>
              <a:t>=	</a:t>
            </a:r>
            <a:r>
              <a:rPr dirty="0" sz="2350" spc="40">
                <a:latin typeface="Cambria"/>
                <a:cs typeface="Cambria"/>
              </a:rPr>
              <a:t>7</a:t>
            </a:r>
            <a:r>
              <a:rPr dirty="0" sz="2350" spc="-10">
                <a:latin typeface="Cambria"/>
                <a:cs typeface="Cambria"/>
              </a:rPr>
              <a:t> </a:t>
            </a:r>
            <a:r>
              <a:rPr dirty="0" sz="2350" spc="-640">
                <a:latin typeface="Cambria"/>
                <a:cs typeface="Cambria"/>
              </a:rPr>
              <a:t>—</a:t>
            </a:r>
            <a:r>
              <a:rPr dirty="0" sz="2350" spc="95">
                <a:latin typeface="Cambria"/>
                <a:cs typeface="Cambria"/>
              </a:rPr>
              <a:t> 3i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400336" y="10116270"/>
            <a:ext cx="6873875" cy="303593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2828290">
              <a:lnSpc>
                <a:spcPct val="100000"/>
              </a:lnSpc>
              <a:spcBef>
                <a:spcPts val="505"/>
              </a:spcBef>
              <a:tabLst>
                <a:tab pos="3707765" algn="l"/>
                <a:tab pos="4528820" algn="l"/>
                <a:tab pos="5466715" algn="l"/>
              </a:tabLst>
            </a:pPr>
            <a:r>
              <a:rPr dirty="0" sz="2450" spc="-265">
                <a:latin typeface="Cambria"/>
                <a:cs typeface="Cambria"/>
              </a:rPr>
              <a:t>225,  </a:t>
            </a:r>
            <a:r>
              <a:rPr dirty="0" sz="2450" spc="-125">
                <a:latin typeface="Cambria"/>
                <a:cs typeface="Cambria"/>
              </a:rPr>
              <a:t> </a:t>
            </a:r>
            <a:r>
              <a:rPr dirty="0" sz="2450" spc="-310">
                <a:solidFill>
                  <a:srgbClr val="151515"/>
                </a:solidFill>
                <a:latin typeface="Cambria"/>
                <a:cs typeface="Cambria"/>
              </a:rPr>
              <a:t>=	</a:t>
            </a:r>
            <a:r>
              <a:rPr dirty="0" sz="2450" spc="-15">
                <a:latin typeface="Cambria"/>
                <a:cs typeface="Cambria"/>
              </a:rPr>
              <a:t>2(3</a:t>
            </a:r>
            <a:r>
              <a:rPr dirty="0" sz="2450" spc="-40">
                <a:latin typeface="Cambria"/>
                <a:cs typeface="Cambria"/>
              </a:rPr>
              <a:t> </a:t>
            </a:r>
            <a:r>
              <a:rPr dirty="0" sz="2450" spc="-10">
                <a:latin typeface="Cambria"/>
                <a:cs typeface="Cambria"/>
              </a:rPr>
              <a:t>+	</a:t>
            </a:r>
            <a:r>
              <a:rPr dirty="0" sz="2450" spc="-55">
                <a:latin typeface="Cambria"/>
                <a:cs typeface="Cambria"/>
              </a:rPr>
              <a:t>2</a:t>
            </a:r>
            <a:r>
              <a:rPr dirty="0" sz="2450" spc="35">
                <a:latin typeface="Cambria"/>
                <a:cs typeface="Cambria"/>
              </a:rPr>
              <a:t> </a:t>
            </a:r>
            <a:r>
              <a:rPr dirty="0" sz="2450" spc="-35">
                <a:latin typeface="Cambria"/>
                <a:cs typeface="Cambria"/>
              </a:rPr>
              <a:t>i)</a:t>
            </a:r>
            <a:r>
              <a:rPr dirty="0" sz="2450" spc="370">
                <a:latin typeface="Cambria"/>
                <a:cs typeface="Cambria"/>
              </a:rPr>
              <a:t> </a:t>
            </a:r>
            <a:r>
              <a:rPr dirty="0" sz="2450" spc="-55">
                <a:latin typeface="Cambria"/>
                <a:cs typeface="Cambria"/>
              </a:rPr>
              <a:t>=	6 </a:t>
            </a:r>
            <a:r>
              <a:rPr dirty="0" sz="2450" spc="-290">
                <a:latin typeface="Cambria"/>
                <a:cs typeface="Cambria"/>
              </a:rPr>
              <a:t>-F</a:t>
            </a:r>
            <a:r>
              <a:rPr dirty="0" sz="2450" spc="-240">
                <a:latin typeface="Cambria"/>
                <a:cs typeface="Cambria"/>
              </a:rPr>
              <a:t> </a:t>
            </a:r>
            <a:r>
              <a:rPr dirty="0" sz="2450" spc="90">
                <a:latin typeface="Cambria"/>
                <a:cs typeface="Cambria"/>
              </a:rPr>
              <a:t>4i</a:t>
            </a:r>
            <a:endParaRPr sz="2450">
              <a:latin typeface="Cambria"/>
              <a:cs typeface="Cambria"/>
            </a:endParaRPr>
          </a:p>
          <a:p>
            <a:pPr marL="56515">
              <a:lnSpc>
                <a:spcPct val="100000"/>
              </a:lnSpc>
              <a:spcBef>
                <a:spcPts val="409"/>
              </a:spcBef>
              <a:tabLst>
                <a:tab pos="363220" algn="l"/>
                <a:tab pos="1073150" algn="l"/>
                <a:tab pos="3704590" algn="l"/>
              </a:tabLst>
            </a:pPr>
            <a:r>
              <a:rPr dirty="0" sz="2450" spc="114" i="1">
                <a:latin typeface="Cambria"/>
                <a:cs typeface="Cambria"/>
              </a:rPr>
              <a:t>Z	</a:t>
            </a:r>
            <a:r>
              <a:rPr dirty="0" sz="2450" spc="15" i="1">
                <a:latin typeface="Cambria"/>
                <a:cs typeface="Cambria"/>
              </a:rPr>
              <a:t>.</a:t>
            </a:r>
            <a:r>
              <a:rPr dirty="0" sz="2450" spc="-110" i="1">
                <a:latin typeface="Cambria"/>
                <a:cs typeface="Cambria"/>
              </a:rPr>
              <a:t> </a:t>
            </a:r>
            <a:r>
              <a:rPr dirty="0" sz="2450" spc="40" i="1">
                <a:latin typeface="Cambria"/>
                <a:cs typeface="Cambria"/>
              </a:rPr>
              <a:t>Z	</a:t>
            </a:r>
            <a:r>
              <a:rPr dirty="0" sz="2450" spc="-270" i="1">
                <a:latin typeface="Cambria"/>
                <a:cs typeface="Cambria"/>
              </a:rPr>
              <a:t>-=   </a:t>
            </a:r>
            <a:r>
              <a:rPr dirty="0" sz="2450" spc="35">
                <a:latin typeface="Cambria"/>
                <a:cs typeface="Cambria"/>
              </a:rPr>
              <a:t>(3 </a:t>
            </a:r>
            <a:r>
              <a:rPr dirty="0" sz="2450" spc="-245">
                <a:solidFill>
                  <a:srgbClr val="0A0A0A"/>
                </a:solidFill>
                <a:latin typeface="Cambria"/>
                <a:cs typeface="Cambria"/>
              </a:rPr>
              <a:t>-F   </a:t>
            </a:r>
            <a:r>
              <a:rPr dirty="0" sz="2450" spc="55">
                <a:latin typeface="Cambria"/>
                <a:cs typeface="Cambria"/>
              </a:rPr>
              <a:t>2i)</a:t>
            </a:r>
            <a:r>
              <a:rPr dirty="0" sz="2450" spc="-170">
                <a:latin typeface="Cambria"/>
                <a:cs typeface="Cambria"/>
              </a:rPr>
              <a:t> </a:t>
            </a:r>
            <a:r>
              <a:rPr dirty="0" sz="2450" spc="-204">
                <a:latin typeface="Cambria"/>
                <a:cs typeface="Cambria"/>
              </a:rPr>
              <a:t>-I-i(—4</a:t>
            </a:r>
            <a:r>
              <a:rPr dirty="0" sz="2450" spc="70">
                <a:latin typeface="Cambria"/>
                <a:cs typeface="Cambria"/>
              </a:rPr>
              <a:t> </a:t>
            </a:r>
            <a:r>
              <a:rPr dirty="0" sz="2450" spc="-245">
                <a:latin typeface="Cambria"/>
                <a:cs typeface="Cambria"/>
              </a:rPr>
              <a:t>+	</a:t>
            </a:r>
            <a:r>
              <a:rPr dirty="0" sz="2450" spc="65">
                <a:latin typeface="Cambria"/>
                <a:cs typeface="Cambria"/>
              </a:rPr>
              <a:t>5i)</a:t>
            </a:r>
            <a:endParaRPr sz="2450">
              <a:latin typeface="Cambria"/>
              <a:cs typeface="Cambria"/>
            </a:endParaRPr>
          </a:p>
          <a:p>
            <a:pPr marL="962660">
              <a:lnSpc>
                <a:spcPct val="100000"/>
              </a:lnSpc>
              <a:spcBef>
                <a:spcPts val="359"/>
              </a:spcBef>
              <a:tabLst>
                <a:tab pos="4130040" algn="l"/>
              </a:tabLst>
            </a:pPr>
            <a:r>
              <a:rPr dirty="0" sz="2500" spc="114">
                <a:latin typeface="Cambria"/>
                <a:cs typeface="Cambria"/>
              </a:rPr>
              <a:t>= </a:t>
            </a:r>
            <a:r>
              <a:rPr dirty="0" sz="2500" spc="-90">
                <a:latin typeface="Cambria"/>
                <a:cs typeface="Cambria"/>
              </a:rPr>
              <a:t>[(3)(—4)</a:t>
            </a:r>
            <a:r>
              <a:rPr dirty="0" sz="2500" spc="310">
                <a:latin typeface="Cambria"/>
                <a:cs typeface="Cambria"/>
              </a:rPr>
              <a:t> </a:t>
            </a:r>
            <a:r>
              <a:rPr dirty="0" sz="2500" spc="-880">
                <a:latin typeface="Cambria"/>
                <a:cs typeface="Cambria"/>
              </a:rPr>
              <a:t>—</a:t>
            </a:r>
            <a:r>
              <a:rPr dirty="0" sz="2500" spc="80">
                <a:latin typeface="Cambria"/>
                <a:cs typeface="Cambria"/>
              </a:rPr>
              <a:t> </a:t>
            </a:r>
            <a:r>
              <a:rPr dirty="0" sz="2500" spc="-15">
                <a:latin typeface="Cambria"/>
                <a:cs typeface="Cambria"/>
              </a:rPr>
              <a:t>(2)(5)]</a:t>
            </a:r>
            <a:r>
              <a:rPr dirty="0" sz="2500" spc="30">
                <a:latin typeface="Cambria"/>
                <a:cs typeface="Cambria"/>
              </a:rPr>
              <a:t> </a:t>
            </a:r>
            <a:r>
              <a:rPr dirty="0" sz="2500" spc="-10">
                <a:latin typeface="Cambria"/>
                <a:cs typeface="Cambria"/>
              </a:rPr>
              <a:t>+	</a:t>
            </a:r>
            <a:r>
              <a:rPr dirty="0" sz="2500" spc="35">
                <a:latin typeface="Cambria"/>
                <a:cs typeface="Cambria"/>
              </a:rPr>
              <a:t>i </a:t>
            </a:r>
            <a:r>
              <a:rPr dirty="0" sz="2500" spc="80">
                <a:latin typeface="Cambria"/>
                <a:cs typeface="Cambria"/>
              </a:rPr>
              <a:t>[ </a:t>
            </a:r>
            <a:r>
              <a:rPr dirty="0" sz="2500" spc="-15">
                <a:latin typeface="Cambria"/>
                <a:cs typeface="Cambria"/>
              </a:rPr>
              <a:t>(3)(5) </a:t>
            </a:r>
            <a:r>
              <a:rPr dirty="0" sz="2500" spc="-10">
                <a:latin typeface="Cambria"/>
                <a:cs typeface="Cambria"/>
              </a:rPr>
              <a:t>+</a:t>
            </a:r>
            <a:r>
              <a:rPr dirty="0" sz="2500" spc="260">
                <a:latin typeface="Cambria"/>
                <a:cs typeface="Cambria"/>
              </a:rPr>
              <a:t> </a:t>
            </a:r>
            <a:r>
              <a:rPr dirty="0" sz="2500" spc="-90">
                <a:latin typeface="Cambria"/>
                <a:cs typeface="Cambria"/>
              </a:rPr>
              <a:t>(2)(—4)]</a:t>
            </a:r>
            <a:endParaRPr sz="2500">
              <a:latin typeface="Cambria"/>
              <a:cs typeface="Cambria"/>
            </a:endParaRPr>
          </a:p>
          <a:p>
            <a:pPr marL="1846580">
              <a:lnSpc>
                <a:spcPct val="100000"/>
              </a:lnSpc>
              <a:spcBef>
                <a:spcPts val="345"/>
              </a:spcBef>
              <a:tabLst>
                <a:tab pos="2144395" algn="l"/>
                <a:tab pos="5335270" algn="l"/>
              </a:tabLst>
            </a:pPr>
            <a:r>
              <a:rPr dirty="0" sz="2500" spc="-95">
                <a:solidFill>
                  <a:srgbClr val="0C0C0C"/>
                </a:solidFill>
                <a:latin typeface="Times New Roman"/>
                <a:cs typeface="Times New Roman"/>
              </a:rPr>
              <a:t>=	</a:t>
            </a:r>
            <a:r>
              <a:rPr dirty="0" sz="2500" spc="-35">
                <a:latin typeface="Times New Roman"/>
                <a:cs typeface="Times New Roman"/>
              </a:rPr>
              <a:t>[—l2  </a:t>
            </a:r>
            <a:r>
              <a:rPr dirty="0" sz="2500" spc="-980">
                <a:solidFill>
                  <a:srgbClr val="111111"/>
                </a:solidFill>
                <a:latin typeface="Times New Roman"/>
                <a:cs typeface="Times New Roman"/>
              </a:rPr>
              <a:t>—</a:t>
            </a:r>
            <a:r>
              <a:rPr dirty="0" sz="2500" spc="-30">
                <a:solidFill>
                  <a:srgbClr val="111111"/>
                </a:solidFill>
                <a:latin typeface="Times New Roman"/>
                <a:cs typeface="Times New Roman"/>
              </a:rPr>
              <a:t> </a:t>
            </a:r>
            <a:r>
              <a:rPr dirty="0" sz="2500" spc="60">
                <a:latin typeface="Times New Roman"/>
                <a:cs typeface="Times New Roman"/>
              </a:rPr>
              <a:t>10] </a:t>
            </a:r>
            <a:r>
              <a:rPr dirty="0" sz="2500" spc="-270">
                <a:latin typeface="Times New Roman"/>
                <a:cs typeface="Times New Roman"/>
              </a:rPr>
              <a:t>-I-  </a:t>
            </a:r>
            <a:r>
              <a:rPr dirty="0" sz="2500" spc="125">
                <a:latin typeface="Times New Roman"/>
                <a:cs typeface="Times New Roman"/>
              </a:rPr>
              <a:t>i[lS</a:t>
            </a:r>
            <a:r>
              <a:rPr dirty="0" sz="2500" spc="-310">
                <a:latin typeface="Times New Roman"/>
                <a:cs typeface="Times New Roman"/>
              </a:rPr>
              <a:t> </a:t>
            </a:r>
            <a:r>
              <a:rPr dirty="0" sz="2500" spc="-1055">
                <a:latin typeface="Times New Roman"/>
                <a:cs typeface="Times New Roman"/>
              </a:rPr>
              <a:t>—</a:t>
            </a:r>
            <a:r>
              <a:rPr dirty="0" sz="2500" spc="40">
                <a:latin typeface="Times New Roman"/>
                <a:cs typeface="Times New Roman"/>
              </a:rPr>
              <a:t> </a:t>
            </a:r>
            <a:r>
              <a:rPr dirty="0" sz="2500" spc="75">
                <a:latin typeface="Times New Roman"/>
                <a:cs typeface="Times New Roman"/>
              </a:rPr>
              <a:t>8]	</a:t>
            </a:r>
            <a:r>
              <a:rPr dirty="0" sz="2500" spc="105">
                <a:latin typeface="Times New Roman"/>
                <a:cs typeface="Times New Roman"/>
              </a:rPr>
              <a:t>=  </a:t>
            </a:r>
            <a:r>
              <a:rPr dirty="0" sz="2500" spc="-265">
                <a:latin typeface="Times New Roman"/>
                <a:cs typeface="Times New Roman"/>
              </a:rPr>
              <a:t>—22  </a:t>
            </a:r>
            <a:r>
              <a:rPr dirty="0" sz="2500" spc="-305">
                <a:latin typeface="Times New Roman"/>
                <a:cs typeface="Times New Roman"/>
              </a:rPr>
              <a:t>-I-</a:t>
            </a:r>
            <a:r>
              <a:rPr dirty="0" sz="2500" spc="-365">
                <a:latin typeface="Times New Roman"/>
                <a:cs typeface="Times New Roman"/>
              </a:rPr>
              <a:t> </a:t>
            </a:r>
            <a:r>
              <a:rPr dirty="0" sz="2500" spc="80">
                <a:latin typeface="Times New Roman"/>
                <a:cs typeface="Times New Roman"/>
              </a:rPr>
              <a:t>7i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531870" algn="l"/>
                <a:tab pos="4822190" algn="l"/>
                <a:tab pos="5940425" algn="l"/>
              </a:tabLst>
            </a:pPr>
            <a:r>
              <a:rPr dirty="0" sz="2600" spc="-40">
                <a:solidFill>
                  <a:srgbClr val="030303"/>
                </a:solidFill>
                <a:latin typeface="Times New Roman"/>
                <a:cs typeface="Times New Roman"/>
              </a:rPr>
              <a:t>the </a:t>
            </a:r>
            <a:r>
              <a:rPr dirty="0" sz="2600" spc="-55">
                <a:latin typeface="Times New Roman"/>
                <a:cs typeface="Times New Roman"/>
              </a:rPr>
              <a:t>conjugate </a:t>
            </a:r>
            <a:r>
              <a:rPr dirty="0" sz="2600" spc="-114">
                <a:latin typeface="Times New Roman"/>
                <a:cs typeface="Times New Roman"/>
              </a:rPr>
              <a:t>of</a:t>
            </a:r>
            <a:r>
              <a:rPr dirty="0" sz="2600" spc="25">
                <a:latin typeface="Times New Roman"/>
                <a:cs typeface="Times New Roman"/>
              </a:rPr>
              <a:t> </a:t>
            </a:r>
            <a:r>
              <a:rPr dirty="0" sz="2600" spc="65">
                <a:latin typeface="Times New Roman"/>
                <a:cs typeface="Times New Roman"/>
              </a:rPr>
              <a:t>a</a:t>
            </a:r>
            <a:r>
              <a:rPr dirty="0" sz="2600" spc="-270">
                <a:latin typeface="Times New Roman"/>
                <a:cs typeface="Times New Roman"/>
              </a:rPr>
              <a:t> </a:t>
            </a:r>
            <a:r>
              <a:rPr dirty="0" sz="2600" spc="-75">
                <a:latin typeface="Times New Roman"/>
                <a:cs typeface="Times New Roman"/>
              </a:rPr>
              <a:t>complex	</a:t>
            </a:r>
            <a:r>
              <a:rPr dirty="0" sz="2600" spc="-20">
                <a:latin typeface="Times New Roman"/>
                <a:cs typeface="Times New Roman"/>
              </a:rPr>
              <a:t>number	</a:t>
            </a:r>
            <a:r>
              <a:rPr dirty="0" sz="2600" spc="-114">
                <a:latin typeface="Times New Roman"/>
                <a:cs typeface="Times New Roman"/>
              </a:rPr>
              <a:t>E’=</a:t>
            </a:r>
            <a:r>
              <a:rPr dirty="0" sz="2600" spc="270">
                <a:latin typeface="Times New Roman"/>
                <a:cs typeface="Times New Roman"/>
              </a:rPr>
              <a:t> </a:t>
            </a:r>
            <a:r>
              <a:rPr dirty="0" sz="2600" spc="-125">
                <a:latin typeface="Times New Roman"/>
                <a:cs typeface="Times New Roman"/>
              </a:rPr>
              <a:t>x</a:t>
            </a:r>
            <a:r>
              <a:rPr dirty="0" sz="2600" spc="65">
                <a:latin typeface="Times New Roman"/>
                <a:cs typeface="Times New Roman"/>
              </a:rPr>
              <a:t> </a:t>
            </a:r>
            <a:r>
              <a:rPr dirty="0" sz="2600" spc="-140">
                <a:latin typeface="Times New Roman"/>
                <a:cs typeface="Times New Roman"/>
              </a:rPr>
              <a:t>+	</a:t>
            </a:r>
            <a:r>
              <a:rPr dirty="0" sz="2600" spc="-40">
                <a:latin typeface="Times New Roman"/>
                <a:cs typeface="Times New Roman"/>
              </a:rPr>
              <a:t>iy</a:t>
            </a:r>
            <a:endParaRPr sz="2600">
              <a:latin typeface="Times New Roman"/>
              <a:cs typeface="Times New Roman"/>
            </a:endParaRPr>
          </a:p>
          <a:p>
            <a:pPr marL="56515">
              <a:lnSpc>
                <a:spcPct val="100000"/>
              </a:lnSpc>
              <a:spcBef>
                <a:spcPts val="305"/>
              </a:spcBef>
              <a:tabLst>
                <a:tab pos="4099560" algn="l"/>
              </a:tabLst>
            </a:pPr>
            <a:r>
              <a:rPr dirty="0" sz="2600" spc="60" i="1">
                <a:latin typeface="Times New Roman"/>
                <a:cs typeface="Times New Roman"/>
              </a:rPr>
              <a:t>is </a:t>
            </a:r>
            <a:r>
              <a:rPr dirty="0" sz="2600" spc="10">
                <a:latin typeface="Times New Roman"/>
                <a:cs typeface="Times New Roman"/>
              </a:rPr>
              <a:t>the</a:t>
            </a:r>
            <a:r>
              <a:rPr dirty="0" sz="2600" spc="-459">
                <a:latin typeface="Times New Roman"/>
                <a:cs typeface="Times New Roman"/>
              </a:rPr>
              <a:t> </a:t>
            </a:r>
            <a:r>
              <a:rPr dirty="0" sz="2600" spc="-75">
                <a:latin typeface="Times New Roman"/>
                <a:cs typeface="Times New Roman"/>
              </a:rPr>
              <a:t>complex</a:t>
            </a:r>
            <a:r>
              <a:rPr dirty="0" sz="2600" spc="40">
                <a:latin typeface="Times New Roman"/>
                <a:cs typeface="Times New Roman"/>
              </a:rPr>
              <a:t> </a:t>
            </a:r>
            <a:r>
              <a:rPr dirty="0" sz="2600" spc="-35">
                <a:latin typeface="Times New Roman"/>
                <a:cs typeface="Times New Roman"/>
              </a:rPr>
              <a:t>number	</a:t>
            </a:r>
            <a:r>
              <a:rPr dirty="0" sz="2600" spc="-204">
                <a:latin typeface="Times New Roman"/>
                <a:cs typeface="Times New Roman"/>
              </a:rPr>
              <a:t>x</a:t>
            </a:r>
            <a:r>
              <a:rPr dirty="0" sz="2600" spc="50">
                <a:latin typeface="Times New Roman"/>
                <a:cs typeface="Times New Roman"/>
              </a:rPr>
              <a:t> </a:t>
            </a:r>
            <a:r>
              <a:rPr dirty="0" sz="2600" spc="-1165">
                <a:latin typeface="Times New Roman"/>
                <a:cs typeface="Times New Roman"/>
              </a:rPr>
              <a:t>—</a:t>
            </a:r>
            <a:r>
              <a:rPr dirty="0" sz="2600" spc="85">
                <a:latin typeface="Times New Roman"/>
                <a:cs typeface="Times New Roman"/>
              </a:rPr>
              <a:t> </a:t>
            </a:r>
            <a:r>
              <a:rPr dirty="0" sz="2600" spc="-85">
                <a:latin typeface="Times New Roman"/>
                <a:cs typeface="Times New Roman"/>
              </a:rPr>
              <a:t>iy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359358" y="14379531"/>
            <a:ext cx="1353820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-75">
                <a:latin typeface="Times New Roman"/>
                <a:cs typeface="Times New Roman"/>
              </a:rPr>
              <a:t>Properties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67493" y="14369867"/>
            <a:ext cx="1298575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25"/>
              </a:spcBef>
            </a:pPr>
            <a:r>
              <a:rPr dirty="0" sz="2750" spc="100">
                <a:latin typeface="Times New Roman"/>
                <a:cs typeface="Times New Roman"/>
              </a:rPr>
              <a:t>1) </a:t>
            </a:r>
            <a:r>
              <a:rPr dirty="0" sz="2750" spc="-270">
                <a:latin typeface="Times New Roman"/>
                <a:cs typeface="Times New Roman"/>
              </a:rPr>
              <a:t>35a?;</a:t>
            </a:r>
            <a:r>
              <a:rPr dirty="0" sz="2750" spc="-250">
                <a:latin typeface="Times New Roman"/>
                <a:cs typeface="Times New Roman"/>
              </a:rPr>
              <a:t> </a:t>
            </a:r>
            <a:r>
              <a:rPr dirty="0" baseline="-6060" sz="4125" spc="-525">
                <a:latin typeface="Times New Roman"/>
                <a:cs typeface="Times New Roman"/>
              </a:rPr>
              <a:t>+</a:t>
            </a:r>
            <a:endParaRPr baseline="-6060" sz="4125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625570" y="14408528"/>
            <a:ext cx="1214120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98500" algn="l"/>
              </a:tabLst>
            </a:pPr>
            <a:r>
              <a:rPr dirty="0" sz="2750" spc="45">
                <a:latin typeface="Times New Roman"/>
                <a:cs typeface="Times New Roman"/>
              </a:rPr>
              <a:t>=</a:t>
            </a:r>
            <a:r>
              <a:rPr dirty="0" sz="2750" spc="150">
                <a:latin typeface="Times New Roman"/>
                <a:cs typeface="Times New Roman"/>
              </a:rPr>
              <a:t> </a:t>
            </a:r>
            <a:r>
              <a:rPr dirty="0" sz="2750" spc="45">
                <a:latin typeface="Times New Roman"/>
                <a:cs typeface="Times New Roman"/>
              </a:rPr>
              <a:t>+	</a:t>
            </a:r>
            <a:r>
              <a:rPr dirty="0" sz="2750" spc="45">
                <a:solidFill>
                  <a:srgbClr val="0A0A0A"/>
                </a:solidFill>
                <a:latin typeface="Times New Roman"/>
                <a:cs typeface="Times New Roman"/>
              </a:rPr>
              <a:t>+</a:t>
            </a:r>
            <a:r>
              <a:rPr dirty="0" sz="2750" spc="-15">
                <a:solidFill>
                  <a:srgbClr val="0A0A0A"/>
                </a:solidFill>
                <a:latin typeface="Times New Roman"/>
                <a:cs typeface="Times New Roman"/>
              </a:rPr>
              <a:t> </a:t>
            </a:r>
            <a:r>
              <a:rPr dirty="0" sz="2750" spc="45">
                <a:latin typeface="Times New Roman"/>
                <a:cs typeface="Times New Roman"/>
              </a:rPr>
              <a:t>+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79966" y="15501528"/>
            <a:ext cx="3351529" cy="85153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114"/>
              </a:spcBef>
              <a:tabLst>
                <a:tab pos="778510" algn="l"/>
                <a:tab pos="1424940" algn="l"/>
                <a:tab pos="1819275" algn="l"/>
                <a:tab pos="2171700" algn="l"/>
              </a:tabLst>
            </a:pPr>
            <a:r>
              <a:rPr dirty="0" sz="2600" spc="30">
                <a:latin typeface="Times New Roman"/>
                <a:cs typeface="Times New Roman"/>
              </a:rPr>
              <a:t>3)5	</a:t>
            </a:r>
            <a:r>
              <a:rPr dirty="0" sz="2600" spc="25">
                <a:latin typeface="Times New Roman"/>
                <a:cs typeface="Times New Roman"/>
              </a:rPr>
              <a:t>fy	</a:t>
            </a:r>
            <a:r>
              <a:rPr dirty="0" sz="2600" spc="20">
                <a:latin typeface="Times New Roman"/>
                <a:cs typeface="Times New Roman"/>
              </a:rPr>
              <a:t>x'	</a:t>
            </a:r>
            <a:r>
              <a:rPr dirty="0" sz="2600" spc="125">
                <a:latin typeface="Times New Roman"/>
                <a:cs typeface="Times New Roman"/>
              </a:rPr>
              <a:t>+	</a:t>
            </a:r>
            <a:r>
              <a:rPr dirty="0" sz="2600" spc="75">
                <a:latin typeface="Times New Roman"/>
                <a:cs typeface="Times New Roman"/>
              </a:rPr>
              <a:t>y'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936625" algn="l"/>
              </a:tabLst>
            </a:pPr>
            <a:r>
              <a:rPr dirty="0" sz="2700" spc="-50">
                <a:latin typeface="Times New Roman"/>
                <a:cs typeface="Times New Roman"/>
              </a:rPr>
              <a:t>4)</a:t>
            </a:r>
            <a:r>
              <a:rPr dirty="0" sz="2700" spc="114">
                <a:latin typeface="Times New Roman"/>
                <a:cs typeface="Times New Roman"/>
              </a:rPr>
              <a:t> </a:t>
            </a:r>
            <a:r>
              <a:rPr dirty="0" sz="2700" spc="-75" i="1">
                <a:latin typeface="Times New Roman"/>
                <a:cs typeface="Times New Roman"/>
              </a:rPr>
              <a:t>Z+	</a:t>
            </a:r>
            <a:r>
              <a:rPr dirty="0" sz="2700" spc="130" i="1">
                <a:latin typeface="Times New Roman"/>
                <a:cs typeface="Times New Roman"/>
              </a:rPr>
              <a:t>Z </a:t>
            </a:r>
            <a:r>
              <a:rPr dirty="0" sz="2700" spc="-1664" i="1">
                <a:latin typeface="Times New Roman"/>
                <a:cs typeface="Times New Roman"/>
              </a:rPr>
              <a:t>——</a:t>
            </a:r>
            <a:r>
              <a:rPr dirty="0" sz="2700" spc="250" i="1">
                <a:latin typeface="Times New Roman"/>
                <a:cs typeface="Times New Roman"/>
              </a:rPr>
              <a:t> </a:t>
            </a:r>
            <a:r>
              <a:rPr dirty="0" sz="2700" spc="-114">
                <a:latin typeface="Times New Roman"/>
                <a:cs typeface="Times New Roman"/>
              </a:rPr>
              <a:t>2x </a:t>
            </a:r>
            <a:r>
              <a:rPr dirty="0" sz="2700" spc="70">
                <a:latin typeface="Times New Roman"/>
                <a:cs typeface="Times New Roman"/>
              </a:rPr>
              <a:t>= </a:t>
            </a:r>
            <a:r>
              <a:rPr dirty="0" sz="2700" spc="-245">
                <a:latin typeface="Times New Roman"/>
                <a:cs typeface="Times New Roman"/>
              </a:rPr>
              <a:t>2 </a:t>
            </a:r>
            <a:r>
              <a:rPr dirty="0" sz="2700" spc="-145" i="1">
                <a:latin typeface="Times New Roman"/>
                <a:cs typeface="Times New Roman"/>
              </a:rPr>
              <a:t>Re(</a:t>
            </a:r>
            <a:r>
              <a:rPr dirty="0" sz="2700" spc="-190" i="1">
                <a:latin typeface="Times New Roman"/>
                <a:cs typeface="Times New Roman"/>
              </a:rPr>
              <a:t> </a:t>
            </a:r>
            <a:r>
              <a:rPr dirty="0" sz="2700" spc="-145" i="1">
                <a:latin typeface="Times New Roman"/>
                <a:cs typeface="Times New Roman"/>
              </a:rPr>
              <a:t>E)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558160" y="17656112"/>
            <a:ext cx="563245" cy="44830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750" spc="-114">
                <a:latin typeface="Cambria"/>
                <a:cs typeface="Cambria"/>
              </a:rPr>
              <a:t>123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72522" y="3673453"/>
            <a:ext cx="738505" cy="351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615950" algn="l"/>
              </a:tabLst>
            </a:pPr>
            <a:r>
              <a:rPr dirty="0" sz="2150" spc="-120" i="1">
                <a:latin typeface="Cambria"/>
                <a:cs typeface="Cambria"/>
              </a:rPr>
              <a:t>‘</a:t>
            </a:r>
            <a:r>
              <a:rPr dirty="0" sz="2150" spc="-280" i="1">
                <a:latin typeface="Cambria"/>
                <a:cs typeface="Cambria"/>
              </a:rPr>
              <a:t>2</a:t>
            </a:r>
            <a:r>
              <a:rPr dirty="0" sz="2150" spc="-235" i="1">
                <a:latin typeface="Cambria"/>
                <a:cs typeface="Cambria"/>
              </a:rPr>
              <a:t> </a:t>
            </a:r>
            <a:r>
              <a:rPr dirty="0" sz="2150" spc="-280" i="1">
                <a:latin typeface="Cambria"/>
                <a:cs typeface="Cambria"/>
              </a:rPr>
              <a:t>a</a:t>
            </a:r>
            <a:r>
              <a:rPr dirty="0" sz="2150" i="1">
                <a:latin typeface="Cambria"/>
                <a:cs typeface="Cambria"/>
              </a:rPr>
              <a:t>	</a:t>
            </a:r>
            <a:r>
              <a:rPr dirty="0" sz="2150" spc="-280" i="1">
                <a:solidFill>
                  <a:srgbClr val="343434"/>
                </a:solidFill>
                <a:latin typeface="Cambria"/>
                <a:cs typeface="Cambria"/>
              </a:rPr>
              <a:t>0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797163" y="3673453"/>
            <a:ext cx="673735" cy="35179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72415" algn="l"/>
              </a:tabLst>
            </a:pPr>
            <a:r>
              <a:rPr dirty="0" sz="2150" spc="-290">
                <a:solidFill>
                  <a:srgbClr val="2B2B2B"/>
                </a:solidFill>
                <a:latin typeface="Cambria"/>
                <a:cs typeface="Cambria"/>
              </a:rPr>
              <a:t>4	</a:t>
            </a:r>
            <a:r>
              <a:rPr dirty="0" sz="2150" spc="-235">
                <a:solidFill>
                  <a:srgbClr val="676767"/>
                </a:solidFill>
                <a:latin typeface="Cambria"/>
                <a:cs typeface="Cambria"/>
              </a:rPr>
              <a:t>rt</a:t>
            </a:r>
            <a:r>
              <a:rPr dirty="0" sz="2150" spc="-45">
                <a:solidFill>
                  <a:srgbClr val="676767"/>
                </a:solidFill>
                <a:latin typeface="Cambria"/>
                <a:cs typeface="Cambria"/>
              </a:rPr>
              <a:t> </a:t>
            </a:r>
            <a:r>
              <a:rPr dirty="0" sz="2150" spc="-55">
                <a:solidFill>
                  <a:srgbClr val="444444"/>
                </a:solidFill>
                <a:latin typeface="Cambria"/>
                <a:cs typeface="Cambria"/>
              </a:rPr>
              <a:t>if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376059" y="4029464"/>
            <a:ext cx="6967220" cy="315404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105"/>
              </a:spcBef>
            </a:pPr>
            <a:r>
              <a:rPr dirty="0" sz="2450" spc="-10">
                <a:solidFill>
                  <a:srgbClr val="0A0A0A"/>
                </a:solidFill>
                <a:latin typeface="Cambria"/>
                <a:cs typeface="Cambria"/>
              </a:rPr>
              <a:t>0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050">
              <a:latin typeface="Times New Roman"/>
              <a:cs typeface="Times New Roman"/>
            </a:endParaRPr>
          </a:p>
          <a:p>
            <a:pPr marL="445770">
              <a:lnSpc>
                <a:spcPct val="100000"/>
              </a:lnSpc>
              <a:tabLst>
                <a:tab pos="1551940" algn="l"/>
              </a:tabLst>
            </a:pPr>
            <a:r>
              <a:rPr dirty="0" baseline="-5341" sz="3900" spc="-135">
                <a:latin typeface="Times New Roman"/>
                <a:cs typeface="Times New Roman"/>
              </a:rPr>
              <a:t>The</a:t>
            </a:r>
            <a:r>
              <a:rPr dirty="0" baseline="-5341" sz="3900" spc="-52">
                <a:latin typeface="Times New Roman"/>
                <a:cs typeface="Times New Roman"/>
              </a:rPr>
              <a:t> </a:t>
            </a:r>
            <a:r>
              <a:rPr dirty="0" baseline="-2136" sz="3900" spc="-914">
                <a:latin typeface="Times New Roman"/>
                <a:cs typeface="Times New Roman"/>
              </a:rPr>
              <a:t>CO</a:t>
            </a:r>
            <a:r>
              <a:rPr dirty="0" baseline="-11752" sz="3900" spc="-914">
                <a:latin typeface="Times New Roman"/>
                <a:cs typeface="Times New Roman"/>
              </a:rPr>
              <a:t>•	</a:t>
            </a:r>
            <a:r>
              <a:rPr dirty="0" baseline="-13888" sz="3900" spc="-315">
                <a:latin typeface="Times New Roman"/>
                <a:cs typeface="Times New Roman"/>
              </a:rPr>
              <a:t>F </a:t>
            </a:r>
            <a:r>
              <a:rPr dirty="0" baseline="-5341" sz="3900" spc="-202">
                <a:latin typeface="Times New Roman"/>
                <a:cs typeface="Times New Roman"/>
              </a:rPr>
              <a:t>ex</a:t>
            </a:r>
            <a:r>
              <a:rPr dirty="0" baseline="-5341" sz="3900" spc="-225">
                <a:latin typeface="Times New Roman"/>
                <a:cs typeface="Times New Roman"/>
              </a:rPr>
              <a:t> </a:t>
            </a:r>
            <a:r>
              <a:rPr dirty="0" sz="2600" spc="-30">
                <a:latin typeface="Times New Roman"/>
                <a:cs typeface="Times New Roman"/>
              </a:rPr>
              <a:t>numbers: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400">
              <a:latin typeface="Times New Roman"/>
              <a:cs typeface="Times New Roman"/>
            </a:endParaRPr>
          </a:p>
          <a:p>
            <a:pPr marL="114300">
              <a:lnSpc>
                <a:spcPct val="100000"/>
              </a:lnSpc>
              <a:tabLst>
                <a:tab pos="3087370" algn="l"/>
                <a:tab pos="4787265" algn="l"/>
                <a:tab pos="5126355" algn="l"/>
              </a:tabLst>
            </a:pPr>
            <a:r>
              <a:rPr dirty="0" sz="2600" spc="-10">
                <a:latin typeface="Times New Roman"/>
                <a:cs typeface="Times New Roman"/>
              </a:rPr>
              <a:t>the</a:t>
            </a:r>
            <a:r>
              <a:rPr dirty="0" sz="2600" spc="-145">
                <a:latin typeface="Times New Roman"/>
                <a:cs typeface="Times New Roman"/>
              </a:rPr>
              <a:t> </a:t>
            </a:r>
            <a:r>
              <a:rPr dirty="0" sz="2600" spc="-90">
                <a:latin typeface="Times New Roman"/>
                <a:cs typeface="Times New Roman"/>
              </a:rPr>
              <a:t>complex</a:t>
            </a:r>
            <a:r>
              <a:rPr dirty="0" sz="2600" spc="130">
                <a:latin typeface="Times New Roman"/>
                <a:cs typeface="Times New Roman"/>
              </a:rPr>
              <a:t> </a:t>
            </a:r>
            <a:r>
              <a:rPr dirty="0" sz="2600" spc="-35">
                <a:latin typeface="Times New Roman"/>
                <a:cs typeface="Times New Roman"/>
              </a:rPr>
              <a:t>number	</a:t>
            </a:r>
            <a:r>
              <a:rPr dirty="0" sz="2600" spc="-160">
                <a:latin typeface="Times New Roman"/>
                <a:cs typeface="Times New Roman"/>
              </a:rPr>
              <a:t>25=  </a:t>
            </a:r>
            <a:r>
              <a:rPr dirty="0" sz="2600" spc="-20">
                <a:latin typeface="Times New Roman"/>
                <a:cs typeface="Times New Roman"/>
              </a:rPr>
              <a:t>a</a:t>
            </a:r>
            <a:r>
              <a:rPr dirty="0" sz="2600" spc="60">
                <a:latin typeface="Times New Roman"/>
                <a:cs typeface="Times New Roman"/>
              </a:rPr>
              <a:t> </a:t>
            </a:r>
            <a:r>
              <a:rPr dirty="0" sz="2600" spc="-390">
                <a:solidFill>
                  <a:srgbClr val="151515"/>
                </a:solidFill>
                <a:latin typeface="Times New Roman"/>
                <a:cs typeface="Times New Roman"/>
              </a:rPr>
              <a:t>-F   </a:t>
            </a:r>
            <a:r>
              <a:rPr dirty="0" sz="2600" spc="-40">
                <a:latin typeface="Times New Roman"/>
                <a:cs typeface="Times New Roman"/>
              </a:rPr>
              <a:t>iy	</a:t>
            </a:r>
            <a:r>
              <a:rPr dirty="0" sz="2600" spc="-140">
                <a:latin typeface="Times New Roman"/>
                <a:cs typeface="Times New Roman"/>
              </a:rPr>
              <a:t>,	</a:t>
            </a:r>
            <a:r>
              <a:rPr dirty="0" sz="2600" spc="25" i="1">
                <a:latin typeface="Times New Roman"/>
                <a:cs typeface="Times New Roman"/>
              </a:rPr>
              <a:t>i</a:t>
            </a:r>
            <a:endParaRPr sz="2600">
              <a:latin typeface="Times New Roman"/>
              <a:cs typeface="Times New Roman"/>
            </a:endParaRPr>
          </a:p>
          <a:p>
            <a:pPr marL="366395">
              <a:lnSpc>
                <a:spcPct val="100000"/>
              </a:lnSpc>
              <a:spcBef>
                <a:spcPts val="380"/>
              </a:spcBef>
              <a:tabLst>
                <a:tab pos="1591945" algn="l"/>
                <a:tab pos="2251075" algn="l"/>
                <a:tab pos="2635885" algn="l"/>
                <a:tab pos="3392170" algn="l"/>
                <a:tab pos="4078604" algn="l"/>
                <a:tab pos="5300980" algn="l"/>
              </a:tabLst>
            </a:pPr>
            <a:r>
              <a:rPr dirty="0" sz="2600" spc="15">
                <a:latin typeface="Times New Roman"/>
                <a:cs typeface="Times New Roman"/>
              </a:rPr>
              <a:t>where	</a:t>
            </a:r>
            <a:r>
              <a:rPr dirty="0" sz="2600" spc="-125">
                <a:latin typeface="Times New Roman"/>
                <a:cs typeface="Times New Roman"/>
              </a:rPr>
              <a:t>x</a:t>
            </a:r>
            <a:r>
              <a:rPr dirty="0" sz="2600" spc="290">
                <a:latin typeface="Times New Roman"/>
                <a:cs typeface="Times New Roman"/>
              </a:rPr>
              <a:t> </a:t>
            </a:r>
            <a:r>
              <a:rPr dirty="0" sz="2600" spc="50">
                <a:solidFill>
                  <a:srgbClr val="808080"/>
                </a:solidFill>
                <a:latin typeface="Times New Roman"/>
                <a:cs typeface="Times New Roman"/>
              </a:rPr>
              <a:t>=	</a:t>
            </a:r>
            <a:r>
              <a:rPr dirty="0" sz="2600" spc="-390" i="1">
                <a:latin typeface="Times New Roman"/>
                <a:cs typeface="Times New Roman"/>
              </a:rPr>
              <a:t>R	</a:t>
            </a:r>
            <a:r>
              <a:rPr dirty="0" sz="2600" spc="-215">
                <a:latin typeface="Times New Roman"/>
                <a:cs typeface="Times New Roman"/>
              </a:rPr>
              <a:t>(I)	</a:t>
            </a:r>
            <a:r>
              <a:rPr dirty="0" sz="2600" spc="-60">
                <a:latin typeface="Times New Roman"/>
                <a:cs typeface="Times New Roman"/>
              </a:rPr>
              <a:t>and	</a:t>
            </a:r>
            <a:r>
              <a:rPr dirty="0" sz="2600" spc="-5">
                <a:solidFill>
                  <a:srgbClr val="333333"/>
                </a:solidFill>
                <a:latin typeface="Times New Roman"/>
                <a:cs typeface="Times New Roman"/>
              </a:rPr>
              <a:t>y</a:t>
            </a:r>
            <a:r>
              <a:rPr dirty="0" sz="2600" spc="155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dirty="0" sz="2600" spc="140">
                <a:solidFill>
                  <a:srgbClr val="070707"/>
                </a:solidFill>
                <a:latin typeface="Times New Roman"/>
                <a:cs typeface="Times New Roman"/>
              </a:rPr>
              <a:t>=</a:t>
            </a:r>
            <a:r>
              <a:rPr dirty="0" sz="2600" spc="120">
                <a:solidFill>
                  <a:srgbClr val="070707"/>
                </a:solidFill>
                <a:latin typeface="Times New Roman"/>
                <a:cs typeface="Times New Roman"/>
              </a:rPr>
              <a:t> </a:t>
            </a:r>
            <a:r>
              <a:rPr dirty="0" sz="2600" i="1">
                <a:latin typeface="Times New Roman"/>
                <a:cs typeface="Times New Roman"/>
              </a:rPr>
              <a:t>lm(	</a:t>
            </a:r>
            <a:r>
              <a:rPr dirty="0" sz="2600">
                <a:latin typeface="Times New Roman"/>
                <a:cs typeface="Times New Roman"/>
              </a:rPr>
              <a:t>&gt;)</a:t>
            </a:r>
            <a:endParaRPr sz="2600">
              <a:latin typeface="Times New Roman"/>
              <a:cs typeface="Times New Roman"/>
            </a:endParaRPr>
          </a:p>
          <a:p>
            <a:pPr marL="88265">
              <a:lnSpc>
                <a:spcPct val="100000"/>
              </a:lnSpc>
              <a:spcBef>
                <a:spcPts val="190"/>
              </a:spcBef>
              <a:tabLst>
                <a:tab pos="521334" algn="l"/>
                <a:tab pos="1718945" algn="l"/>
              </a:tabLst>
            </a:pPr>
            <a:r>
              <a:rPr dirty="0" sz="2600" spc="114">
                <a:latin typeface="Times New Roman"/>
                <a:cs typeface="Times New Roman"/>
              </a:rPr>
              <a:t>1)	</a:t>
            </a:r>
            <a:r>
              <a:rPr dirty="0" sz="2600">
                <a:latin typeface="Times New Roman"/>
                <a:cs typeface="Times New Roman"/>
              </a:rPr>
              <a:t>addiéon	</a:t>
            </a:r>
            <a:r>
              <a:rPr dirty="0" sz="2600" spc="-315">
                <a:latin typeface="Times New Roman"/>
                <a:cs typeface="Times New Roman"/>
              </a:rPr>
              <a:t>&amp; </a:t>
            </a:r>
            <a:r>
              <a:rPr dirty="0" baseline="-2136" sz="3900" spc="-240">
                <a:latin typeface="Times New Roman"/>
                <a:cs typeface="Times New Roman"/>
              </a:rPr>
              <a:t>s</a:t>
            </a:r>
            <a:r>
              <a:rPr dirty="0" baseline="-2136" sz="3900" spc="-607">
                <a:latin typeface="Times New Roman"/>
                <a:cs typeface="Times New Roman"/>
              </a:rPr>
              <a:t> </a:t>
            </a:r>
            <a:r>
              <a:rPr dirty="0" sz="2600" spc="-40">
                <a:latin typeface="Times New Roman"/>
                <a:cs typeface="Times New Roman"/>
              </a:rPr>
              <a:t>ubtraction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30761" y="8279813"/>
            <a:ext cx="75015" cy="3375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881429"/>
            <a:ext cx="12499424" cy="17975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63532" y="112522"/>
            <a:ext cx="3385065" cy="937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380159" y="16202992"/>
            <a:ext cx="273685" cy="20320"/>
          </a:xfrm>
          <a:custGeom>
            <a:avLst/>
            <a:gdLst/>
            <a:ahLst/>
            <a:cxnLst/>
            <a:rect l="l" t="t" r="r" b="b"/>
            <a:pathLst>
              <a:path w="273685" h="20319">
                <a:moveTo>
                  <a:pt x="0" y="0"/>
                </a:moveTo>
                <a:lnTo>
                  <a:pt x="273493" y="0"/>
                </a:lnTo>
                <a:lnTo>
                  <a:pt x="273493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71156" y="1686922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371407" y="16194239"/>
            <a:ext cx="271780" cy="20320"/>
          </a:xfrm>
          <a:custGeom>
            <a:avLst/>
            <a:gdLst/>
            <a:ahLst/>
            <a:cxnLst/>
            <a:rect l="l" t="t" r="r" b="b"/>
            <a:pathLst>
              <a:path w="271779" h="20319">
                <a:moveTo>
                  <a:pt x="0" y="0"/>
                </a:moveTo>
                <a:lnTo>
                  <a:pt x="271305" y="0"/>
                </a:lnTo>
                <a:lnTo>
                  <a:pt x="271305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313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5294830" y="16908605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03581" y="1684296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94830" y="16832026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C1C1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857457" y="1196603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30F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857457" y="12031672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130F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866209" y="12022920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30F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866209" y="11957281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130F1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6384426" y="14075213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0F0F0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21798" y="8008042"/>
            <a:ext cx="273685" cy="0"/>
          </a:xfrm>
          <a:custGeom>
            <a:avLst/>
            <a:gdLst/>
            <a:ahLst/>
            <a:cxnLst/>
            <a:rect l="l" t="t" r="r" b="b"/>
            <a:pathLst>
              <a:path w="273684" h="0">
                <a:moveTo>
                  <a:pt x="0" y="0"/>
                </a:moveTo>
                <a:lnTo>
                  <a:pt x="273493" y="0"/>
                </a:lnTo>
              </a:path>
            </a:pathLst>
          </a:custGeom>
          <a:ln w="19691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0134566" y="7952250"/>
            <a:ext cx="168910" cy="20320"/>
          </a:xfrm>
          <a:custGeom>
            <a:avLst/>
            <a:gdLst/>
            <a:ahLst/>
            <a:cxnLst/>
            <a:rect l="l" t="t" r="r" b="b"/>
            <a:pathLst>
              <a:path w="168909" h="20320">
                <a:moveTo>
                  <a:pt x="0" y="0"/>
                </a:moveTo>
                <a:lnTo>
                  <a:pt x="168471" y="0"/>
                </a:lnTo>
                <a:lnTo>
                  <a:pt x="16847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F3F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55052" y="800804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686254" y="798835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842033" y="3573069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847" y="0"/>
                </a:lnTo>
              </a:path>
            </a:pathLst>
          </a:custGeom>
          <a:ln w="3175">
            <a:solidFill>
              <a:srgbClr val="77777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876823" y="6535554"/>
            <a:ext cx="256540" cy="0"/>
          </a:xfrm>
          <a:custGeom>
            <a:avLst/>
            <a:gdLst/>
            <a:ahLst/>
            <a:cxnLst/>
            <a:rect l="l" t="t" r="r" b="b"/>
            <a:pathLst>
              <a:path w="256539" h="0">
                <a:moveTo>
                  <a:pt x="0" y="0"/>
                </a:moveTo>
                <a:lnTo>
                  <a:pt x="255989" y="0"/>
                </a:lnTo>
              </a:path>
            </a:pathLst>
          </a:custGeom>
          <a:ln w="3175">
            <a:solidFill>
              <a:srgbClr val="5B57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0134566" y="7960998"/>
            <a:ext cx="168910" cy="20320"/>
          </a:xfrm>
          <a:custGeom>
            <a:avLst/>
            <a:gdLst/>
            <a:ahLst/>
            <a:cxnLst/>
            <a:rect l="l" t="t" r="r" b="b"/>
            <a:pathLst>
              <a:path w="168909" h="20320">
                <a:moveTo>
                  <a:pt x="0" y="0"/>
                </a:moveTo>
                <a:lnTo>
                  <a:pt x="168471" y="0"/>
                </a:lnTo>
                <a:lnTo>
                  <a:pt x="16847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3F3F4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439451" y="10935511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19691">
            <a:solidFill>
              <a:srgbClr val="13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846300" y="8073680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71" y="0"/>
                </a:lnTo>
              </a:path>
            </a:pathLst>
          </a:custGeom>
          <a:ln w="19691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125818" y="8036482"/>
            <a:ext cx="177800" cy="0"/>
          </a:xfrm>
          <a:custGeom>
            <a:avLst/>
            <a:gdLst/>
            <a:ahLst/>
            <a:cxnLst/>
            <a:rect l="l" t="t" r="r" b="b"/>
            <a:pathLst>
              <a:path w="177800" h="0">
                <a:moveTo>
                  <a:pt x="0" y="0"/>
                </a:moveTo>
                <a:lnTo>
                  <a:pt x="177223" y="0"/>
                </a:lnTo>
              </a:path>
            </a:pathLst>
          </a:custGeom>
          <a:ln w="19691">
            <a:solidFill>
              <a:srgbClr val="3F3F4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439451" y="11001150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130F1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5644901" y="16072028"/>
            <a:ext cx="93769" cy="30006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8054768" y="7857852"/>
            <a:ext cx="937691" cy="2531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917443" y="7792214"/>
            <a:ext cx="84392" cy="1312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8814297" y="8064144"/>
            <a:ext cx="281307" cy="2156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4725963" y="3844533"/>
            <a:ext cx="722022" cy="15003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466127" y="11805532"/>
            <a:ext cx="1481552" cy="3469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973093" y="13905960"/>
            <a:ext cx="1068968" cy="31412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2874500" y="13699669"/>
            <a:ext cx="28130" cy="110647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01162" y="17019096"/>
            <a:ext cx="7135830" cy="787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7107699" y="13685603"/>
            <a:ext cx="159407" cy="18753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7379630" y="7810968"/>
            <a:ext cx="440714" cy="19691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7303363" y="8006945"/>
            <a:ext cx="282244" cy="282245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9330027" y="7726575"/>
            <a:ext cx="1284636" cy="37507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10502141" y="8101651"/>
            <a:ext cx="103146" cy="14065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1779220" y="2350932"/>
            <a:ext cx="2592070" cy="85026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ts val="3235"/>
              </a:lnSpc>
              <a:spcBef>
                <a:spcPts val="110"/>
              </a:spcBef>
              <a:tabLst>
                <a:tab pos="619125" algn="l"/>
                <a:tab pos="1580515" algn="l"/>
                <a:tab pos="1930400" algn="l"/>
              </a:tabLst>
            </a:pPr>
            <a:r>
              <a:rPr dirty="0" sz="2750" spc="-145">
                <a:latin typeface="Cambria"/>
                <a:cs typeface="Cambria"/>
              </a:rPr>
              <a:t>ex/	</a:t>
            </a:r>
            <a:r>
              <a:rPr dirty="0" sz="2750" spc="-175">
                <a:solidFill>
                  <a:srgbClr val="010101"/>
                </a:solidFill>
                <a:latin typeface="Cambria"/>
                <a:cs typeface="Cambria"/>
              </a:rPr>
              <a:t>Find	</a:t>
            </a:r>
            <a:r>
              <a:rPr dirty="0" sz="2750" spc="-140" strike="sngStrike">
                <a:latin typeface="Cambria"/>
                <a:cs typeface="Cambria"/>
              </a:rPr>
              <a:t>"	</a:t>
            </a:r>
            <a:r>
              <a:rPr dirty="0" sz="2750" spc="-85" strike="sngStrike">
                <a:solidFill>
                  <a:srgbClr val="666666"/>
                </a:solidFill>
                <a:latin typeface="Cambria"/>
                <a:cs typeface="Cambria"/>
              </a:rPr>
              <a:t>'</a:t>
            </a:r>
            <a:endParaRPr sz="2750">
              <a:latin typeface="Cambria"/>
              <a:cs typeface="Cambria"/>
            </a:endParaRPr>
          </a:p>
          <a:p>
            <a:pPr marL="2071370">
              <a:lnSpc>
                <a:spcPts val="3235"/>
              </a:lnSpc>
              <a:tabLst>
                <a:tab pos="2317115" algn="l"/>
                <a:tab pos="2536190" algn="l"/>
              </a:tabLst>
            </a:pPr>
            <a:r>
              <a:rPr dirty="0" u="sng" sz="2750">
                <a:solidFill>
                  <a:srgbClr val="444444"/>
                </a:solidFill>
                <a:uFill>
                  <a:solidFill>
                    <a:srgbClr val="646464"/>
                  </a:solidFill>
                </a:uFill>
                <a:latin typeface="Cambria"/>
                <a:cs typeface="Cambria"/>
              </a:rPr>
              <a:t> </a:t>
            </a:r>
            <a:r>
              <a:rPr dirty="0" u="sng" sz="2750">
                <a:solidFill>
                  <a:srgbClr val="444444"/>
                </a:solidFill>
                <a:uFill>
                  <a:solidFill>
                    <a:srgbClr val="646464"/>
                  </a:solidFill>
                </a:uFill>
                <a:latin typeface="Cambria"/>
                <a:cs typeface="Cambria"/>
              </a:rPr>
              <a:t>	</a:t>
            </a:r>
            <a:r>
              <a:rPr dirty="0" sz="2750" spc="-484">
                <a:solidFill>
                  <a:srgbClr val="444444"/>
                </a:solidFill>
                <a:latin typeface="Cambria"/>
                <a:cs typeface="Cambria"/>
              </a:rPr>
              <a:t>-</a:t>
            </a:r>
            <a:r>
              <a:rPr dirty="0" sz="2750" spc="-484">
                <a:solidFill>
                  <a:srgbClr val="444444"/>
                </a:solidFill>
                <a:latin typeface="Cambria"/>
                <a:cs typeface="Cambria"/>
              </a:rPr>
              <a:t>	</a:t>
            </a:r>
            <a:r>
              <a:rPr dirty="0" sz="2750" spc="-890">
                <a:solidFill>
                  <a:srgbClr val="777777"/>
                </a:solidFill>
                <a:latin typeface="Cambria"/>
                <a:cs typeface="Cambria"/>
              </a:rPr>
              <a:t>•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869243" y="1372608"/>
            <a:ext cx="3937000" cy="3155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3830" algn="l"/>
                <a:tab pos="2164715" algn="l"/>
              </a:tabLst>
            </a:pPr>
            <a:r>
              <a:rPr dirty="0" sz="1900" spc="-5">
                <a:latin typeface="Cambria"/>
                <a:cs typeface="Cambria"/>
              </a:rPr>
              <a:t>Axel.</a:t>
            </a:r>
            <a:r>
              <a:rPr dirty="0" sz="1900" spc="270">
                <a:latin typeface="Cambria"/>
                <a:cs typeface="Cambria"/>
              </a:rPr>
              <a:t> </a:t>
            </a:r>
            <a:r>
              <a:rPr dirty="0" sz="1900" spc="-60">
                <a:latin typeface="Cambria"/>
                <a:cs typeface="Cambria"/>
              </a:rPr>
              <a:t>I’r”‹›l. </a:t>
            </a:r>
            <a:r>
              <a:rPr dirty="0" sz="1900" spc="10">
                <a:latin typeface="Cambria"/>
                <a:cs typeface="Cambria"/>
              </a:rPr>
              <a:t> </a:t>
            </a:r>
            <a:r>
              <a:rPr dirty="0" sz="1900" spc="-35">
                <a:solidFill>
                  <a:srgbClr val="6E6E6E"/>
                </a:solidFill>
                <a:latin typeface="Cambria"/>
                <a:cs typeface="Cambria"/>
              </a:rPr>
              <a:t>.	</a:t>
            </a:r>
            <a:r>
              <a:rPr dirty="0" sz="1900">
                <a:solidFill>
                  <a:srgbClr val="111111"/>
                </a:solidFill>
                <a:latin typeface="Cambria"/>
                <a:cs typeface="Cambria"/>
              </a:rPr>
              <a:t>thl›it	</a:t>
            </a:r>
            <a:r>
              <a:rPr dirty="0" sz="1900" spc="-125">
                <a:latin typeface="Cambria"/>
                <a:cs typeface="Cambria"/>
              </a:rPr>
              <a:t>) </a:t>
            </a:r>
            <a:r>
              <a:rPr dirty="0" sz="1900" spc="-335">
                <a:solidFill>
                  <a:srgbClr val="4B4B4B"/>
                </a:solidFill>
                <a:latin typeface="Cambria"/>
                <a:cs typeface="Cambria"/>
              </a:rPr>
              <a:t>'•</a:t>
            </a:r>
            <a:r>
              <a:rPr dirty="0" sz="1900" spc="-290">
                <a:solidFill>
                  <a:srgbClr val="4B4B4B"/>
                </a:solidFill>
                <a:latin typeface="Cambria"/>
                <a:cs typeface="Cambria"/>
              </a:rPr>
              <a:t> </a:t>
            </a:r>
            <a:r>
              <a:rPr dirty="0" sz="1900" spc="-30">
                <a:latin typeface="Cambria"/>
                <a:cs typeface="Cambria"/>
              </a:rPr>
              <a:t>A!-4lii****ti*rî’</a:t>
            </a:r>
            <a:endParaRPr sz="190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759170" y="4342745"/>
            <a:ext cx="7188200" cy="81724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471170">
              <a:lnSpc>
                <a:spcPct val="100000"/>
              </a:lnSpc>
              <a:spcBef>
                <a:spcPts val="95"/>
              </a:spcBef>
            </a:pPr>
            <a:r>
              <a:rPr dirty="0" sz="2550" spc="-105">
                <a:solidFill>
                  <a:srgbClr val="0F0F0F"/>
                </a:solidFill>
                <a:latin typeface="Cambria"/>
                <a:cs typeface="Cambria"/>
              </a:rPr>
              <a:t>The </a:t>
            </a:r>
            <a:r>
              <a:rPr dirty="0" sz="2550" spc="-110">
                <a:latin typeface="Cambria"/>
                <a:cs typeface="Cambria"/>
              </a:rPr>
              <a:t>magnihide </a:t>
            </a:r>
            <a:r>
              <a:rPr dirty="0" sz="2550" spc="-130">
                <a:latin typeface="Cambria"/>
                <a:cs typeface="Cambria"/>
              </a:rPr>
              <a:t>and </a:t>
            </a:r>
            <a:r>
              <a:rPr dirty="0" sz="2550" spc="-140">
                <a:latin typeface="Cambria"/>
                <a:cs typeface="Cambria"/>
              </a:rPr>
              <a:t>argument</a:t>
            </a:r>
            <a:r>
              <a:rPr dirty="0" sz="2550" spc="-220">
                <a:latin typeface="Cambria"/>
                <a:cs typeface="Cambria"/>
              </a:rPr>
              <a:t> </a:t>
            </a:r>
            <a:r>
              <a:rPr dirty="0" sz="2550" spc="-30">
                <a:solidFill>
                  <a:srgbClr val="282828"/>
                </a:solidFill>
                <a:latin typeface="Cambria"/>
                <a:cs typeface="Cambria"/>
              </a:rPr>
              <a:t>of</a:t>
            </a:r>
            <a:endParaRPr sz="255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24860" algn="l"/>
              </a:tabLst>
            </a:pPr>
            <a:r>
              <a:rPr dirty="0" sz="2550" spc="-140">
                <a:latin typeface="Cambria"/>
                <a:cs typeface="Cambria"/>
              </a:rPr>
              <a:t>Each</a:t>
            </a:r>
            <a:r>
              <a:rPr dirty="0" sz="2550" spc="-10">
                <a:latin typeface="Cambria"/>
                <a:cs typeface="Cambria"/>
              </a:rPr>
              <a:t> </a:t>
            </a:r>
            <a:r>
              <a:rPr dirty="0" sz="2550" spc="-150">
                <a:latin typeface="Cambria"/>
                <a:cs typeface="Cambria"/>
              </a:rPr>
              <a:t>complex</a:t>
            </a:r>
            <a:r>
              <a:rPr dirty="0" sz="2550" spc="180">
                <a:latin typeface="Cambria"/>
                <a:cs typeface="Cambria"/>
              </a:rPr>
              <a:t> </a:t>
            </a:r>
            <a:r>
              <a:rPr dirty="0" sz="2550" spc="-120">
                <a:latin typeface="Cambria"/>
                <a:cs typeface="Cambria"/>
              </a:rPr>
              <a:t>nuniber	</a:t>
            </a:r>
            <a:r>
              <a:rPr dirty="0" sz="2550" spc="-145">
                <a:latin typeface="Cambria"/>
                <a:cs typeface="Cambria"/>
              </a:rPr>
              <a:t>can </a:t>
            </a:r>
            <a:r>
              <a:rPr dirty="0" sz="2550" spc="-45">
                <a:latin typeface="Cambria"/>
                <a:cs typeface="Cambria"/>
              </a:rPr>
              <a:t>bc </a:t>
            </a:r>
            <a:r>
              <a:rPr dirty="0" sz="2550" spc="-135">
                <a:latin typeface="Cambria"/>
                <a:cs typeface="Cambria"/>
              </a:rPr>
              <a:t>written </a:t>
            </a:r>
            <a:r>
              <a:rPr dirty="0" sz="2550" spc="-75">
                <a:latin typeface="Cambria"/>
                <a:cs typeface="Cambria"/>
              </a:rPr>
              <a:t>In </a:t>
            </a:r>
            <a:r>
              <a:rPr dirty="0" sz="2550" spc="-110">
                <a:latin typeface="Cambria"/>
                <a:cs typeface="Cambria"/>
              </a:rPr>
              <a:t>polar </a:t>
            </a:r>
            <a:r>
              <a:rPr dirty="0" sz="2550" spc="-140">
                <a:solidFill>
                  <a:srgbClr val="131313"/>
                </a:solidFill>
                <a:latin typeface="Cambria"/>
                <a:cs typeface="Cambria"/>
              </a:rPr>
              <a:t>ooo </a:t>
            </a:r>
            <a:r>
              <a:rPr dirty="0" sz="2550" spc="-55">
                <a:solidFill>
                  <a:srgbClr val="464646"/>
                </a:solidFill>
                <a:latin typeface="Cambria"/>
                <a:cs typeface="Cambria"/>
              </a:rPr>
              <a:t>.</a:t>
            </a:r>
            <a:r>
              <a:rPr dirty="0" sz="2550" spc="-114">
                <a:solidFill>
                  <a:srgbClr val="464646"/>
                </a:solidFill>
                <a:latin typeface="Cambria"/>
                <a:cs typeface="Cambria"/>
              </a:rPr>
              <a:t> </a:t>
            </a:r>
            <a:r>
              <a:rPr dirty="0" sz="2550" spc="-100">
                <a:solidFill>
                  <a:srgbClr val="232323"/>
                </a:solidFill>
                <a:latin typeface="Cambria"/>
                <a:cs typeface="Cambria"/>
              </a:rPr>
              <a:t>as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337768" y="4745952"/>
            <a:ext cx="1157605" cy="4140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03580" algn="l"/>
                <a:tab pos="1067435" algn="l"/>
              </a:tabLst>
            </a:pPr>
            <a:r>
              <a:rPr dirty="0" sz="2550" spc="-85" strike="sngStrike">
                <a:solidFill>
                  <a:srgbClr val="8C8C8C"/>
                </a:solidFill>
                <a:latin typeface="Cambria"/>
                <a:cs typeface="Cambria"/>
              </a:rPr>
              <a:t>-</a:t>
            </a:r>
            <a:r>
              <a:rPr dirty="0" sz="2550" spc="-80" strike="sngStrike">
                <a:solidFill>
                  <a:srgbClr val="8C8C8C"/>
                </a:solidFill>
                <a:latin typeface="Cambria"/>
                <a:cs typeface="Cambria"/>
              </a:rPr>
              <a:t>-</a:t>
            </a:r>
            <a:r>
              <a:rPr dirty="0" sz="2550" strike="noStrike">
                <a:solidFill>
                  <a:srgbClr val="8C8C8C"/>
                </a:solidFill>
                <a:latin typeface="Cambria"/>
                <a:cs typeface="Cambria"/>
              </a:rPr>
              <a:t> </a:t>
            </a:r>
            <a:r>
              <a:rPr dirty="0" sz="2550" spc="-170" strike="noStrike">
                <a:solidFill>
                  <a:srgbClr val="8C8C8C"/>
                </a:solidFill>
                <a:latin typeface="Cambria"/>
                <a:cs typeface="Cambria"/>
              </a:rPr>
              <a:t> </a:t>
            </a:r>
            <a:r>
              <a:rPr dirty="0" sz="2550" spc="-55" i="1" strike="noStrike">
                <a:solidFill>
                  <a:srgbClr val="0F0F0F"/>
                </a:solidFill>
                <a:latin typeface="Cambria"/>
                <a:cs typeface="Cambria"/>
              </a:rPr>
              <a:t>(</a:t>
            </a:r>
            <a:r>
              <a:rPr dirty="0" sz="2550" spc="-55" i="1" strike="noStrike">
                <a:solidFill>
                  <a:srgbClr val="0F0F0F"/>
                </a:solidFill>
                <a:latin typeface="Cambria"/>
                <a:cs typeface="Cambria"/>
              </a:rPr>
              <a:t>r</a:t>
            </a:r>
            <a:r>
              <a:rPr dirty="0" sz="2550" i="1" strike="noStrike">
                <a:solidFill>
                  <a:srgbClr val="0F0F0F"/>
                </a:solidFill>
                <a:latin typeface="Cambria"/>
                <a:cs typeface="Cambria"/>
              </a:rPr>
              <a:t>	</a:t>
            </a:r>
            <a:r>
              <a:rPr dirty="0" sz="2550" spc="-265" i="1" strike="noStrike">
                <a:solidFill>
                  <a:srgbClr val="0A0A0A"/>
                </a:solidFill>
                <a:latin typeface="Cambria"/>
                <a:cs typeface="Cambria"/>
              </a:rPr>
              <a:t>,</a:t>
            </a:r>
            <a:r>
              <a:rPr dirty="0" sz="2550" spc="-155" i="1" strike="noStrike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550" spc="-110" i="1" strike="noStrike">
                <a:solidFill>
                  <a:srgbClr val="2F2F2F"/>
                </a:solidFill>
                <a:latin typeface="Cambria"/>
                <a:cs typeface="Cambria"/>
              </a:rPr>
              <a:t>l</a:t>
            </a:r>
            <a:r>
              <a:rPr dirty="0" sz="2550" spc="-105" i="1" strike="noStrike">
                <a:solidFill>
                  <a:srgbClr val="2F2F2F"/>
                </a:solidFill>
                <a:latin typeface="Cambria"/>
                <a:cs typeface="Cambria"/>
              </a:rPr>
              <a:t>i</a:t>
            </a:r>
            <a:r>
              <a:rPr dirty="0" sz="2550" i="1" strike="noStrike">
                <a:solidFill>
                  <a:srgbClr val="2F2F2F"/>
                </a:solidFill>
                <a:latin typeface="Cambria"/>
                <a:cs typeface="Cambria"/>
              </a:rPr>
              <a:t>	</a:t>
            </a:r>
            <a:r>
              <a:rPr dirty="0" sz="2550" spc="-345" i="1" strike="noStrike">
                <a:solidFill>
                  <a:srgbClr val="0F0F0F"/>
                </a:solidFill>
                <a:latin typeface="Cambria"/>
                <a:cs typeface="Cambria"/>
              </a:rPr>
              <a:t>)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790217" y="6283636"/>
            <a:ext cx="8896350" cy="4083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41350" algn="l"/>
                <a:tab pos="3724910" algn="l"/>
                <a:tab pos="4406900" algn="l"/>
                <a:tab pos="4769485" algn="l"/>
                <a:tab pos="5041900" algn="l"/>
                <a:tab pos="5300980" algn="l"/>
              </a:tabLst>
            </a:pPr>
            <a:r>
              <a:rPr dirty="0" sz="2500" spc="-100">
                <a:latin typeface="Cambria"/>
                <a:cs typeface="Cambria"/>
              </a:rPr>
              <a:t>ex/	</a:t>
            </a:r>
            <a:r>
              <a:rPr dirty="0" sz="2500" spc="-90">
                <a:latin typeface="Cambria"/>
                <a:cs typeface="Cambria"/>
              </a:rPr>
              <a:t>the</a:t>
            </a:r>
            <a:r>
              <a:rPr dirty="0" sz="2500" spc="-130">
                <a:latin typeface="Cambria"/>
                <a:cs typeface="Cambria"/>
              </a:rPr>
              <a:t> </a:t>
            </a:r>
            <a:r>
              <a:rPr dirty="0" sz="2500" spc="-90">
                <a:latin typeface="Cambria"/>
                <a:cs typeface="Cambria"/>
              </a:rPr>
              <a:t>complex</a:t>
            </a:r>
            <a:r>
              <a:rPr dirty="0" sz="2500" spc="75">
                <a:latin typeface="Cambria"/>
                <a:cs typeface="Cambria"/>
              </a:rPr>
              <a:t> </a:t>
            </a:r>
            <a:r>
              <a:rPr dirty="0" sz="2500" spc="-125">
                <a:latin typeface="Cambria"/>
                <a:cs typeface="Cambria"/>
              </a:rPr>
              <a:t>number	</a:t>
            </a:r>
            <a:r>
              <a:rPr dirty="0" sz="2500" spc="-75" strike="dblStrike">
                <a:solidFill>
                  <a:srgbClr val="494949"/>
                </a:solidFill>
                <a:latin typeface="Cambria"/>
                <a:cs typeface="Cambria"/>
              </a:rPr>
              <a:t>-</a:t>
            </a:r>
            <a:r>
              <a:rPr dirty="0" sz="2500" spc="-75" strike="noStrike">
                <a:solidFill>
                  <a:srgbClr val="494949"/>
                </a:solidFill>
                <a:latin typeface="Cambria"/>
                <a:cs typeface="Cambria"/>
              </a:rPr>
              <a:t>	</a:t>
            </a:r>
            <a:r>
              <a:rPr dirty="0" sz="2500" spc="-120" strike="noStrike">
                <a:latin typeface="Cambria"/>
                <a:cs typeface="Cambria"/>
              </a:rPr>
              <a:t>+	</a:t>
            </a:r>
            <a:r>
              <a:rPr dirty="0" sz="2500" spc="15" strike="noStrike">
                <a:solidFill>
                  <a:srgbClr val="0A0A0A"/>
                </a:solidFill>
                <a:latin typeface="Cambria"/>
                <a:cs typeface="Cambria"/>
              </a:rPr>
              <a:t>i	</a:t>
            </a:r>
            <a:r>
              <a:rPr dirty="0" sz="2500" spc="-315" strike="noStrike">
                <a:latin typeface="Cambria"/>
                <a:cs typeface="Cambria"/>
              </a:rPr>
              <a:t>y	</a:t>
            </a:r>
            <a:r>
              <a:rPr dirty="0" sz="2500" spc="-100" strike="noStrike">
                <a:latin typeface="Cambria"/>
                <a:cs typeface="Cambria"/>
              </a:rPr>
              <a:t>can </a:t>
            </a:r>
            <a:r>
              <a:rPr dirty="0" sz="2500" spc="-25" strike="noStrike">
                <a:latin typeface="Cambria"/>
                <a:cs typeface="Cambria"/>
              </a:rPr>
              <a:t>be </a:t>
            </a:r>
            <a:r>
              <a:rPr dirty="0" sz="2500" spc="-80" strike="noStrike">
                <a:latin typeface="Cambria"/>
                <a:cs typeface="Cambria"/>
              </a:rPr>
              <a:t>written </a:t>
            </a:r>
            <a:r>
              <a:rPr dirty="0" sz="2500" spc="-130" strike="noStrike">
                <a:latin typeface="Cambria"/>
                <a:cs typeface="Cambria"/>
              </a:rPr>
              <a:t>In </a:t>
            </a:r>
            <a:r>
              <a:rPr dirty="0" sz="2500" spc="-35" strike="noStrike">
                <a:latin typeface="Cambria"/>
                <a:cs typeface="Cambria"/>
              </a:rPr>
              <a:t>polar</a:t>
            </a:r>
            <a:r>
              <a:rPr dirty="0" sz="2500" spc="145" strike="noStrike">
                <a:latin typeface="Cambria"/>
                <a:cs typeface="Cambria"/>
              </a:rPr>
              <a:t> </a:t>
            </a:r>
            <a:r>
              <a:rPr dirty="0" sz="2500" spc="-130" strike="noStrike">
                <a:latin typeface="Cambria"/>
                <a:cs typeface="Cambria"/>
              </a:rPr>
              <a:t>form</a:t>
            </a:r>
            <a:endParaRPr sz="2500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46679" y="7797617"/>
            <a:ext cx="132905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51510" algn="l"/>
              </a:tabLst>
            </a:pPr>
            <a:r>
              <a:rPr dirty="0" sz="2400" spc="15">
                <a:latin typeface="Cambria"/>
                <a:cs typeface="Cambria"/>
              </a:rPr>
              <a:t>8	</a:t>
            </a:r>
            <a:r>
              <a:rPr dirty="0" sz="2400" spc="80">
                <a:latin typeface="Cambria"/>
                <a:cs typeface="Cambria"/>
              </a:rPr>
              <a:t>tan°'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34557" y="7821059"/>
            <a:ext cx="108204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414020" algn="l"/>
              </a:tabLst>
            </a:pPr>
            <a:r>
              <a:rPr dirty="0" baseline="4629" sz="3600" spc="-1275" strike="dblStrike">
                <a:solidFill>
                  <a:srgbClr val="1C1C1C"/>
                </a:solidFill>
                <a:latin typeface="Cambria"/>
                <a:cs typeface="Cambria"/>
              </a:rPr>
              <a:t>-—</a:t>
            </a:r>
            <a:r>
              <a:rPr dirty="0" baseline="4629" sz="3600" spc="-1275" strike="noStrike">
                <a:solidFill>
                  <a:srgbClr val="1C1C1C"/>
                </a:solidFill>
                <a:latin typeface="Cambria"/>
                <a:cs typeface="Cambria"/>
              </a:rPr>
              <a:t>	</a:t>
            </a:r>
            <a:r>
              <a:rPr dirty="0" sz="2400" spc="-80" strike="noStrike">
                <a:latin typeface="Cambria"/>
                <a:cs typeface="Cambria"/>
              </a:rPr>
              <a:t>tan*</a:t>
            </a:r>
            <a:r>
              <a:rPr dirty="0" sz="2400" spc="-60" strike="noStrike">
                <a:latin typeface="Cambria"/>
                <a:cs typeface="Cambria"/>
              </a:rPr>
              <a:t> </a:t>
            </a:r>
            <a:r>
              <a:rPr dirty="0" baseline="33333" sz="2250" spc="-44" strike="noStrike">
                <a:latin typeface="Cambria"/>
                <a:cs typeface="Cambria"/>
              </a:rPr>
              <a:t>l</a:t>
            </a:r>
            <a:endParaRPr baseline="33333" sz="22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673554" y="7822492"/>
            <a:ext cx="245110" cy="2552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31775" algn="l"/>
              </a:tabLst>
            </a:pPr>
            <a:r>
              <a:rPr dirty="0" u="heavy" sz="1500">
                <a:uFill>
                  <a:solidFill>
                    <a:srgbClr val="3F3F44"/>
                  </a:solidFill>
                </a:uFill>
                <a:latin typeface="Cambria"/>
                <a:cs typeface="Cambria"/>
              </a:rPr>
              <a:t> </a:t>
            </a:r>
            <a:r>
              <a:rPr dirty="0" u="heavy" sz="1500">
                <a:uFill>
                  <a:solidFill>
                    <a:srgbClr val="3F3F44"/>
                  </a:solidFill>
                </a:uFill>
                <a:latin typeface="Cambria"/>
                <a:cs typeface="Cambria"/>
              </a:rPr>
              <a:t>	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05977" y="10714487"/>
            <a:ext cx="88963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105">
                <a:latin typeface="Cambria"/>
                <a:cs typeface="Cambria"/>
              </a:rPr>
              <a:t>Where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18507" y="9396361"/>
            <a:ext cx="5831205" cy="1737360"/>
          </a:xfrm>
          <a:prstGeom prst="rect">
            <a:avLst/>
          </a:prstGeom>
        </p:spPr>
        <p:txBody>
          <a:bodyPr wrap="square" lIns="0" tIns="50165" rIns="0" bIns="0" rtlCol="0" vert="horz">
            <a:spAutoFit/>
          </a:bodyPr>
          <a:lstStyle/>
          <a:p>
            <a:pPr algn="r" marR="1612265">
              <a:lnSpc>
                <a:spcPct val="100000"/>
              </a:lnSpc>
              <a:spcBef>
                <a:spcPts val="395"/>
              </a:spcBef>
              <a:tabLst>
                <a:tab pos="1275080" algn="l"/>
              </a:tabLst>
            </a:pPr>
            <a:r>
              <a:rPr dirty="0" sz="2550" spc="120">
                <a:latin typeface="Cambria"/>
                <a:cs typeface="Cambria"/>
              </a:rPr>
              <a:t>r </a:t>
            </a:r>
            <a:r>
              <a:rPr dirty="0" sz="2550" spc="-75">
                <a:latin typeface="Cambria"/>
                <a:cs typeface="Cambria"/>
              </a:rPr>
              <a:t>cos</a:t>
            </a:r>
            <a:r>
              <a:rPr dirty="0" sz="2550" spc="15">
                <a:latin typeface="Cambria"/>
                <a:cs typeface="Cambria"/>
              </a:rPr>
              <a:t> </a:t>
            </a:r>
            <a:r>
              <a:rPr dirty="0" sz="2550" spc="-270">
                <a:latin typeface="Cambria"/>
                <a:cs typeface="Cambria"/>
              </a:rPr>
              <a:t># </a:t>
            </a:r>
            <a:r>
              <a:rPr dirty="0" sz="2550" spc="-265">
                <a:latin typeface="Cambria"/>
                <a:cs typeface="Cambria"/>
              </a:rPr>
              <a:t> </a:t>
            </a:r>
            <a:r>
              <a:rPr dirty="0" sz="2550" spc="-240">
                <a:latin typeface="Cambria"/>
                <a:cs typeface="Cambria"/>
              </a:rPr>
              <a:t>+	</a:t>
            </a:r>
            <a:r>
              <a:rPr dirty="0" sz="2550" spc="25">
                <a:latin typeface="Cambria"/>
                <a:cs typeface="Cambria"/>
              </a:rPr>
              <a:t>ir </a:t>
            </a:r>
            <a:r>
              <a:rPr dirty="0" sz="2550" spc="-100">
                <a:latin typeface="Cambria"/>
                <a:cs typeface="Cambria"/>
              </a:rPr>
              <a:t>sin</a:t>
            </a:r>
            <a:r>
              <a:rPr dirty="0" sz="2550" spc="165">
                <a:latin typeface="Cambria"/>
                <a:cs typeface="Cambria"/>
              </a:rPr>
              <a:t> </a:t>
            </a:r>
            <a:r>
              <a:rPr dirty="0" sz="2550" spc="-70">
                <a:latin typeface="Cambria"/>
                <a:cs typeface="Cambria"/>
              </a:rPr>
              <a:t>8</a:t>
            </a:r>
            <a:endParaRPr sz="2550">
              <a:latin typeface="Cambria"/>
              <a:cs typeface="Cambria"/>
            </a:endParaRPr>
          </a:p>
          <a:p>
            <a:pPr algn="r" marR="1548765">
              <a:lnSpc>
                <a:spcPct val="100000"/>
              </a:lnSpc>
              <a:spcBef>
                <a:spcPts val="275"/>
              </a:spcBef>
              <a:tabLst>
                <a:tab pos="1719580" algn="l"/>
              </a:tabLst>
            </a:pPr>
            <a:r>
              <a:rPr dirty="0" sz="2500" spc="-50" strike="dblStrike">
                <a:latin typeface="Cambria"/>
                <a:cs typeface="Cambria"/>
              </a:rPr>
              <a:t>- </a:t>
            </a:r>
            <a:r>
              <a:rPr dirty="0" sz="2500" spc="-50" strike="noStrike">
                <a:latin typeface="Cambria"/>
                <a:cs typeface="Cambria"/>
              </a:rPr>
              <a:t>  </a:t>
            </a:r>
            <a:r>
              <a:rPr dirty="0" sz="2500" spc="-60" strike="noStrike">
                <a:latin typeface="Cambria"/>
                <a:cs typeface="Cambria"/>
              </a:rPr>
              <a:t>r  </a:t>
            </a:r>
            <a:r>
              <a:rPr dirty="0" sz="2500" spc="-45" strike="noStrike">
                <a:solidFill>
                  <a:srgbClr val="2B2B2B"/>
                </a:solidFill>
                <a:latin typeface="Cambria"/>
                <a:cs typeface="Cambria"/>
              </a:rPr>
              <a:t>(</a:t>
            </a:r>
            <a:r>
              <a:rPr dirty="0" sz="2500" spc="-95" strike="noStrike">
                <a:solidFill>
                  <a:srgbClr val="2B2B2B"/>
                </a:solidFill>
                <a:latin typeface="Cambria"/>
                <a:cs typeface="Cambria"/>
              </a:rPr>
              <a:t> </a:t>
            </a:r>
            <a:r>
              <a:rPr dirty="0" sz="2500" spc="-105" strike="noStrike">
                <a:latin typeface="Cambria"/>
                <a:cs typeface="Cambria"/>
              </a:rPr>
              <a:t>cos</a:t>
            </a:r>
            <a:r>
              <a:rPr dirty="0" sz="2500" spc="-65" strike="noStrike">
                <a:latin typeface="Cambria"/>
                <a:cs typeface="Cambria"/>
              </a:rPr>
              <a:t> </a:t>
            </a:r>
            <a:r>
              <a:rPr dirty="0" sz="2500" spc="-135" strike="noStrike">
                <a:latin typeface="Cambria"/>
                <a:cs typeface="Cambria"/>
              </a:rPr>
              <a:t>8	</a:t>
            </a:r>
            <a:r>
              <a:rPr dirty="0" sz="2500" spc="15" strike="noStrike">
                <a:latin typeface="Cambria"/>
                <a:cs typeface="Cambria"/>
              </a:rPr>
              <a:t>i </a:t>
            </a:r>
            <a:r>
              <a:rPr dirty="0" sz="2500" spc="-85" strike="noStrike">
                <a:latin typeface="Cambria"/>
                <a:cs typeface="Cambria"/>
              </a:rPr>
              <a:t>sin </a:t>
            </a:r>
            <a:r>
              <a:rPr dirty="0" sz="2500" spc="-35" strike="noStrike">
                <a:latin typeface="Cambria"/>
                <a:cs typeface="Cambria"/>
              </a:rPr>
              <a:t>8</a:t>
            </a:r>
            <a:r>
              <a:rPr dirty="0" sz="2500" spc="-240" strike="noStrike">
                <a:latin typeface="Cambria"/>
                <a:cs typeface="Cambria"/>
              </a:rPr>
              <a:t> </a:t>
            </a:r>
            <a:r>
              <a:rPr dirty="0" sz="2500" spc="60" strike="noStrike">
                <a:solidFill>
                  <a:srgbClr val="131313"/>
                </a:solidFill>
                <a:latin typeface="Cambria"/>
                <a:cs typeface="Cambria"/>
              </a:rPr>
              <a:t>)</a:t>
            </a:r>
            <a:endParaRPr sz="25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880744" algn="l"/>
                <a:tab pos="1962785" algn="l"/>
                <a:tab pos="3637915" algn="l"/>
                <a:tab pos="4569460" algn="l"/>
              </a:tabLst>
            </a:pPr>
            <a:r>
              <a:rPr dirty="0" sz="2550" spc="-85" i="1">
                <a:latin typeface="Cambria"/>
                <a:cs typeface="Cambria"/>
              </a:rPr>
              <a:t>e</a:t>
            </a:r>
            <a:r>
              <a:rPr dirty="0" sz="2550" spc="-65" i="1">
                <a:latin typeface="Cambria"/>
                <a:cs typeface="Cambria"/>
              </a:rPr>
              <a:t>”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20">
                <a:latin typeface="Cambria"/>
                <a:cs typeface="Cambria"/>
              </a:rPr>
              <a:t>co</a:t>
            </a:r>
            <a:r>
              <a:rPr dirty="0" sz="2550" spc="25">
                <a:latin typeface="Cambria"/>
                <a:cs typeface="Cambria"/>
              </a:rPr>
              <a:t>s</a:t>
            </a:r>
            <a:r>
              <a:rPr dirty="0" sz="2550" spc="-90">
                <a:latin typeface="Cambria"/>
                <a:cs typeface="Cambria"/>
              </a:rPr>
              <a:t> </a:t>
            </a:r>
            <a:r>
              <a:rPr dirty="0" sz="2550" spc="30">
                <a:latin typeface="Cambria"/>
                <a:cs typeface="Cambria"/>
              </a:rPr>
              <a:t>8</a:t>
            </a:r>
            <a:r>
              <a:rPr dirty="0" sz="2550" spc="-105">
                <a:latin typeface="Cambria"/>
                <a:cs typeface="Cambria"/>
              </a:rPr>
              <a:t> </a:t>
            </a:r>
            <a:r>
              <a:rPr dirty="0" sz="2550" spc="30">
                <a:latin typeface="Cambria"/>
                <a:cs typeface="Cambria"/>
              </a:rPr>
              <a:t>+</a:t>
            </a:r>
            <a:r>
              <a:rPr dirty="0" sz="2550">
                <a:latin typeface="Cambria"/>
                <a:cs typeface="Cambria"/>
              </a:rPr>
              <a:t>	</a:t>
            </a:r>
            <a:r>
              <a:rPr dirty="0" sz="2550" spc="15">
                <a:latin typeface="Cambria"/>
                <a:cs typeface="Cambria"/>
              </a:rPr>
              <a:t>i</a:t>
            </a:r>
            <a:r>
              <a:rPr dirty="0" sz="2550">
                <a:latin typeface="Cambria"/>
                <a:cs typeface="Cambria"/>
              </a:rPr>
              <a:t> </a:t>
            </a:r>
            <a:r>
              <a:rPr dirty="0" sz="2550" spc="-240">
                <a:latin typeface="Cambria"/>
                <a:cs typeface="Cambria"/>
              </a:rPr>
              <a:t> </a:t>
            </a:r>
            <a:r>
              <a:rPr dirty="0" sz="2550" spc="40">
                <a:latin typeface="Cambria"/>
                <a:cs typeface="Cambria"/>
              </a:rPr>
              <a:t>si</a:t>
            </a:r>
            <a:r>
              <a:rPr dirty="0" sz="2550" spc="75">
                <a:latin typeface="Cambria"/>
                <a:cs typeface="Cambria"/>
              </a:rPr>
              <a:t>n</a:t>
            </a:r>
            <a:r>
              <a:rPr dirty="0" sz="2550" spc="-90">
                <a:latin typeface="Cambria"/>
                <a:cs typeface="Cambria"/>
              </a:rPr>
              <a:t> </a:t>
            </a:r>
            <a:r>
              <a:rPr dirty="0" sz="2550" spc="-40" i="1">
                <a:latin typeface="Cambria"/>
                <a:cs typeface="Cambria"/>
              </a:rPr>
              <a:t>8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70" i="1">
                <a:latin typeface="Cambria"/>
                <a:cs typeface="Cambria"/>
              </a:rPr>
              <a:t>Ente</a:t>
            </a:r>
            <a:r>
              <a:rPr dirty="0" sz="2550" spc="65" i="1">
                <a:latin typeface="Cambria"/>
                <a:cs typeface="Cambria"/>
              </a:rPr>
              <a:t>r</a:t>
            </a:r>
            <a:r>
              <a:rPr dirty="0" sz="2550" i="1">
                <a:latin typeface="Cambria"/>
                <a:cs typeface="Cambria"/>
              </a:rPr>
              <a:t>	</a:t>
            </a:r>
            <a:r>
              <a:rPr dirty="0" sz="2550" spc="160" i="1">
                <a:latin typeface="Cambria"/>
                <a:cs typeface="Cambria"/>
              </a:rPr>
              <a:t>forniula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809065" y="14301156"/>
            <a:ext cx="63055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 spc="-190" i="1">
                <a:latin typeface="Cambria"/>
                <a:cs typeface="Cambria"/>
              </a:rPr>
              <a:t>Fi“nd</a:t>
            </a:r>
            <a:endParaRPr sz="2550">
              <a:latin typeface="Cambria"/>
              <a:cs typeface="Cambri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52341" y="15495540"/>
            <a:ext cx="501015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250" spc="-110" strike="sngStrike">
                <a:latin typeface="Courier New"/>
                <a:cs typeface="Courier New"/>
              </a:rPr>
              <a:t>-1</a:t>
            </a:r>
            <a:r>
              <a:rPr dirty="0" sz="2250" spc="-110" strike="noStrike">
                <a:latin typeface="Courier New"/>
                <a:cs typeface="Courier New"/>
              </a:rPr>
              <a:t>8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422642" y="15383017"/>
            <a:ext cx="843280" cy="3702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dirty="0" baseline="-22222" sz="3375" spc="-52">
                <a:latin typeface="Courier New"/>
                <a:cs typeface="Courier New"/>
              </a:rPr>
              <a:t>e</a:t>
            </a:r>
            <a:r>
              <a:rPr dirty="0" baseline="-22222" sz="3375" spc="-930">
                <a:latin typeface="Courier New"/>
                <a:cs typeface="Courier New"/>
              </a:rPr>
              <a:t> </a:t>
            </a:r>
            <a:r>
              <a:rPr dirty="0" sz="2250" spc="-745">
                <a:latin typeface="Courier New"/>
                <a:cs typeface="Courier New"/>
              </a:rPr>
              <a:t>2l </a:t>
            </a:r>
            <a:r>
              <a:rPr dirty="0" sz="2250" spc="-315">
                <a:latin typeface="Courier New"/>
                <a:cs typeface="Courier New"/>
              </a:rPr>
              <a:t>/3</a:t>
            </a:r>
            <a:endParaRPr sz="2250">
              <a:latin typeface="Courier New"/>
              <a:cs typeface="Courier New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616162" y="16599151"/>
            <a:ext cx="676275" cy="4470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750" spc="-1095" strike="sngStrike">
                <a:latin typeface="Cambria"/>
                <a:cs typeface="Cambria"/>
              </a:rPr>
              <a:t>—</a:t>
            </a:r>
            <a:r>
              <a:rPr dirty="0" sz="2750" spc="120" strike="noStrike">
                <a:latin typeface="Cambria"/>
                <a:cs typeface="Cambria"/>
              </a:rPr>
              <a:t> </a:t>
            </a:r>
            <a:r>
              <a:rPr dirty="0" sz="2750" spc="-200" strike="noStrike">
                <a:latin typeface="Cambria"/>
                <a:cs typeface="Cambria"/>
              </a:rPr>
              <a:t>18</a:t>
            </a:r>
            <a:endParaRPr sz="2750">
              <a:latin typeface="Cambria"/>
              <a:cs typeface="Cambria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902914" y="13618334"/>
            <a:ext cx="1344930" cy="60452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r" marR="5080">
              <a:lnSpc>
                <a:spcPts val="1700"/>
              </a:lnSpc>
              <a:spcBef>
                <a:spcPts val="105"/>
              </a:spcBef>
            </a:pPr>
            <a:r>
              <a:rPr dirty="0" sz="1750" spc="25">
                <a:latin typeface="Cambria"/>
                <a:cs typeface="Cambria"/>
              </a:rPr>
              <a:t>.n</a:t>
            </a:r>
            <a:endParaRPr sz="1750">
              <a:latin typeface="Cambria"/>
              <a:cs typeface="Cambria"/>
            </a:endParaRPr>
          </a:p>
          <a:p>
            <a:pPr marL="12700">
              <a:lnSpc>
                <a:spcPts val="2840"/>
              </a:lnSpc>
              <a:tabLst>
                <a:tab pos="422275" algn="l"/>
              </a:tabLst>
            </a:pPr>
            <a:r>
              <a:rPr dirty="0" sz="2700" spc="-160">
                <a:latin typeface="Calibri"/>
                <a:cs typeface="Calibri"/>
              </a:rPr>
              <a:t>Z,	</a:t>
            </a:r>
            <a:r>
              <a:rPr dirty="0" sz="2700" spc="-85" strike="dblStrike">
                <a:latin typeface="Calibri"/>
                <a:cs typeface="Calibri"/>
              </a:rPr>
              <a:t>-</a:t>
            </a:r>
            <a:r>
              <a:rPr dirty="0" sz="2700" spc="-85" strike="noStrike">
                <a:latin typeface="Calibri"/>
                <a:cs typeface="Calibri"/>
              </a:rPr>
              <a:t>  </a:t>
            </a:r>
            <a:r>
              <a:rPr dirty="0" sz="2700" spc="-45" strike="noStrike">
                <a:latin typeface="Calibri"/>
                <a:cs typeface="Calibri"/>
              </a:rPr>
              <a:t>6</a:t>
            </a:r>
            <a:r>
              <a:rPr dirty="0" sz="2700" spc="-290" strike="noStrike">
                <a:latin typeface="Calibri"/>
                <a:cs typeface="Calibri"/>
              </a:rPr>
              <a:t> </a:t>
            </a:r>
            <a:r>
              <a:rPr dirty="0" sz="2700" spc="-80" i="1" strike="noStrike">
                <a:latin typeface="Calibri"/>
                <a:cs typeface="Calibri"/>
              </a:rPr>
              <a:t>e'“</a:t>
            </a:r>
            <a:endParaRPr sz="27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748262" y="15878170"/>
            <a:ext cx="904875" cy="29400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0835" algn="l"/>
                <a:tab pos="619760" algn="l"/>
              </a:tabLst>
            </a:pPr>
            <a:r>
              <a:rPr dirty="0" sz="1750" spc="15">
                <a:latin typeface="Cambria"/>
                <a:cs typeface="Cambria"/>
              </a:rPr>
              <a:t>.</a:t>
            </a:r>
            <a:r>
              <a:rPr dirty="0" sz="1750" spc="15">
                <a:latin typeface="Cambria"/>
                <a:cs typeface="Cambria"/>
              </a:rPr>
              <a:t>	</a:t>
            </a:r>
            <a:r>
              <a:rPr dirty="0" sz="1750" spc="15">
                <a:solidFill>
                  <a:srgbClr val="0C0C0C"/>
                </a:solidFill>
                <a:latin typeface="Cambria"/>
                <a:cs typeface="Cambria"/>
              </a:rPr>
              <a:t>.</a:t>
            </a:r>
            <a:r>
              <a:rPr dirty="0" sz="1750" spc="15">
                <a:solidFill>
                  <a:srgbClr val="0C0C0C"/>
                </a:solidFill>
                <a:latin typeface="Cambria"/>
                <a:cs typeface="Cambria"/>
              </a:rPr>
              <a:t>	</a:t>
            </a:r>
            <a:r>
              <a:rPr dirty="0" sz="1750" spc="30">
                <a:latin typeface="Cambria"/>
                <a:cs typeface="Cambria"/>
              </a:rPr>
              <a:t>2K</a:t>
            </a:r>
            <a:endParaRPr sz="1750">
              <a:latin typeface="Cambria"/>
              <a:cs typeface="Cambri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4703592" y="16028982"/>
            <a:ext cx="488315" cy="3263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26060" algn="l"/>
              </a:tabLst>
            </a:pPr>
            <a:r>
              <a:rPr dirty="0" sz="1950" spc="-120">
                <a:latin typeface="Cambria"/>
                <a:cs typeface="Cambria"/>
              </a:rPr>
              <a:t>f</a:t>
            </a:r>
            <a:r>
              <a:rPr dirty="0" sz="1950" spc="-120">
                <a:latin typeface="Cambria"/>
                <a:cs typeface="Cambria"/>
              </a:rPr>
              <a:t>	</a:t>
            </a:r>
            <a:r>
              <a:rPr dirty="0" sz="1950" spc="-170">
                <a:latin typeface="Cambria"/>
                <a:cs typeface="Cambria"/>
              </a:rPr>
              <a:t>sln</a:t>
            </a:r>
            <a:endParaRPr sz="1950">
              <a:latin typeface="Cambria"/>
              <a:cs typeface="Cambri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618494" y="15970116"/>
            <a:ext cx="1710055" cy="5600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0800">
              <a:lnSpc>
                <a:spcPts val="2550"/>
              </a:lnSpc>
              <a:spcBef>
                <a:spcPts val="95"/>
              </a:spcBef>
              <a:tabLst>
                <a:tab pos="296545" algn="l"/>
                <a:tab pos="1671320" algn="l"/>
              </a:tabLst>
            </a:pPr>
            <a:r>
              <a:rPr dirty="0" sz="2550" spc="280" strike="sngStrike">
                <a:latin typeface="Cambria"/>
                <a:cs typeface="Cambria"/>
              </a:rPr>
              <a:t> </a:t>
            </a:r>
            <a:r>
              <a:rPr dirty="0" sz="2550" spc="-850" strike="sngStrike">
                <a:latin typeface="Cambria"/>
                <a:cs typeface="Cambria"/>
              </a:rPr>
              <a:t>-</a:t>
            </a:r>
            <a:r>
              <a:rPr dirty="0" u="heavy" baseline="32679" sz="3825" spc="-1275" strike="noStrike">
                <a:uFill>
                  <a:solidFill>
                    <a:srgbClr val="13131C"/>
                  </a:solidFill>
                </a:uFill>
                <a:latin typeface="Cambria"/>
                <a:cs typeface="Cambria"/>
              </a:rPr>
              <a:t> 	</a:t>
            </a:r>
            <a:r>
              <a:rPr dirty="0" sz="2550" spc="-90" strike="noStrike">
                <a:latin typeface="Cambria"/>
                <a:cs typeface="Cambria"/>
              </a:rPr>
              <a:t>18 </a:t>
            </a:r>
            <a:r>
              <a:rPr dirty="0" sz="2550" spc="-20" i="1" strike="noStrike">
                <a:latin typeface="Cambria"/>
                <a:cs typeface="Cambria"/>
              </a:rPr>
              <a:t>(cos</a:t>
            </a:r>
            <a:r>
              <a:rPr dirty="0" sz="2550" spc="50" i="1" strike="noStrike">
                <a:latin typeface="Cambria"/>
                <a:cs typeface="Cambria"/>
              </a:rPr>
              <a:t> </a:t>
            </a:r>
            <a:r>
              <a:rPr dirty="0" u="heavy" baseline="47619" sz="2625" spc="60" strike="noStrike">
                <a:uFill>
                  <a:solidFill>
                    <a:srgbClr val="13131C"/>
                  </a:solidFill>
                </a:uFill>
                <a:latin typeface="Cambria"/>
                <a:cs typeface="Cambria"/>
              </a:rPr>
              <a:t>2	</a:t>
            </a:r>
            <a:endParaRPr baseline="47619" sz="2625">
              <a:latin typeface="Cambria"/>
              <a:cs typeface="Cambria"/>
            </a:endParaRPr>
          </a:p>
          <a:p>
            <a:pPr algn="r" marR="128270">
              <a:lnSpc>
                <a:spcPts val="1650"/>
              </a:lnSpc>
            </a:pPr>
            <a:r>
              <a:rPr dirty="0" sz="1800" spc="95">
                <a:latin typeface="Cambria"/>
                <a:cs typeface="Cambria"/>
              </a:rPr>
              <a:t>3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418940" y="16225377"/>
            <a:ext cx="151765" cy="3048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800" spc="-5">
                <a:latin typeface="Cambria"/>
                <a:cs typeface="Cambria"/>
              </a:rPr>
              <a:t>3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09941" y="11642150"/>
            <a:ext cx="161290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265">
                <a:latin typeface="Cambria"/>
                <a:cs typeface="Cambria"/>
              </a:rPr>
              <a:t>2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583129" y="11754673"/>
            <a:ext cx="581025" cy="3924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400" spc="-75">
                <a:latin typeface="Cambria"/>
                <a:cs typeface="Cambria"/>
              </a:rPr>
              <a:t>then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2820391" y="16256373"/>
            <a:ext cx="38735" cy="424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434">
                <a:solidFill>
                  <a:srgbClr val="A8A8A8"/>
                </a:solidFill>
                <a:latin typeface="Cambria"/>
                <a:cs typeface="Cambria"/>
              </a:rPr>
              <a:t>,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859753" y="16622072"/>
            <a:ext cx="1383030" cy="4248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600" spc="-80">
                <a:latin typeface="Cambria"/>
                <a:cs typeface="Cambria"/>
              </a:rPr>
              <a:t>9 </a:t>
            </a:r>
            <a:r>
              <a:rPr dirty="0" sz="2600" spc="-80">
                <a:solidFill>
                  <a:srgbClr val="030303"/>
                </a:solidFill>
                <a:latin typeface="Cambria"/>
                <a:cs typeface="Cambria"/>
              </a:rPr>
              <a:t>+ </a:t>
            </a:r>
            <a:r>
              <a:rPr dirty="0" sz="2600" spc="-180">
                <a:latin typeface="Cambria"/>
                <a:cs typeface="Cambria"/>
              </a:rPr>
              <a:t>9</a:t>
            </a:r>
            <a:r>
              <a:rPr dirty="0" sz="2600" spc="-195">
                <a:latin typeface="Cambria"/>
                <a:cs typeface="Cambria"/>
              </a:rPr>
              <a:t> </a:t>
            </a:r>
            <a:r>
              <a:rPr dirty="0" sz="2600" spc="-270">
                <a:latin typeface="Cambria"/>
                <a:cs typeface="Cambria"/>
              </a:rPr>
              <a:t>•7(Ñi</a:t>
            </a:r>
            <a:endParaRPr sz="2600">
              <a:latin typeface="Cambria"/>
              <a:cs typeface="Cambri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065136" y="13790375"/>
            <a:ext cx="107950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350" spc="-95">
                <a:latin typeface="Times New Roman"/>
                <a:cs typeface="Times New Roman"/>
              </a:rPr>
              <a:t>t-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6371726" y="13790375"/>
            <a:ext cx="234950" cy="233679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21615" algn="l"/>
              </a:tabLst>
            </a:pPr>
            <a:r>
              <a:rPr dirty="0" u="heavy" sz="135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1350">
                <a:uFill>
                  <a:solidFill>
                    <a:srgbClr val="0F0F0F"/>
                  </a:solidFill>
                </a:uFill>
                <a:latin typeface="Times New Roman"/>
                <a:cs typeface="Times New Roman"/>
              </a:rPr>
              <a:t>	</a:t>
            </a:r>
            <a:endParaRPr sz="13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0017" y="3469049"/>
            <a:ext cx="3050214" cy="1402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71525" y="846779"/>
            <a:ext cx="12207240" cy="0"/>
          </a:xfrm>
          <a:custGeom>
            <a:avLst/>
            <a:gdLst/>
            <a:ahLst/>
            <a:cxnLst/>
            <a:rect l="l" t="t" r="r" b="b"/>
            <a:pathLst>
              <a:path w="12207240" h="0">
                <a:moveTo>
                  <a:pt x="0" y="0"/>
                </a:moveTo>
                <a:lnTo>
                  <a:pt x="12206928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357211" y="685915"/>
            <a:ext cx="0" cy="6210300"/>
          </a:xfrm>
          <a:custGeom>
            <a:avLst/>
            <a:gdLst/>
            <a:ahLst/>
            <a:cxnLst/>
            <a:rect l="l" t="t" r="r" b="b"/>
            <a:pathLst>
              <a:path w="0" h="6210300">
                <a:moveTo>
                  <a:pt x="0" y="6209690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9460" y="18917398"/>
            <a:ext cx="12334875" cy="0"/>
          </a:xfrm>
          <a:custGeom>
            <a:avLst/>
            <a:gdLst/>
            <a:ahLst/>
            <a:cxnLst/>
            <a:rect l="l" t="t" r="r" b="b"/>
            <a:pathLst>
              <a:path w="12334875" h="0">
                <a:moveTo>
                  <a:pt x="0" y="0"/>
                </a:moveTo>
                <a:lnTo>
                  <a:pt x="1233440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247949" y="685915"/>
            <a:ext cx="0" cy="13227050"/>
          </a:xfrm>
          <a:custGeom>
            <a:avLst/>
            <a:gdLst/>
            <a:ahLst/>
            <a:cxnLst/>
            <a:rect l="l" t="t" r="r" b="b"/>
            <a:pathLst>
              <a:path w="0" h="13227050">
                <a:moveTo>
                  <a:pt x="0" y="13226702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55881" y="18789927"/>
            <a:ext cx="12225655" cy="0"/>
          </a:xfrm>
          <a:custGeom>
            <a:avLst/>
            <a:gdLst/>
            <a:ahLst/>
            <a:cxnLst/>
            <a:rect l="l" t="t" r="r" b="b"/>
            <a:pathLst>
              <a:path w="12225655" h="0">
                <a:moveTo>
                  <a:pt x="0" y="0"/>
                </a:moveTo>
                <a:lnTo>
                  <a:pt x="12225139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98684" y="701097"/>
            <a:ext cx="12352655" cy="0"/>
          </a:xfrm>
          <a:custGeom>
            <a:avLst/>
            <a:gdLst/>
            <a:ahLst/>
            <a:cxnLst/>
            <a:rect l="l" t="t" r="r" b="b"/>
            <a:pathLst>
              <a:path w="12352655" h="0">
                <a:moveTo>
                  <a:pt x="0" y="0"/>
                </a:moveTo>
                <a:lnTo>
                  <a:pt x="1235261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329528" y="2100244"/>
            <a:ext cx="552450" cy="0"/>
          </a:xfrm>
          <a:custGeom>
            <a:avLst/>
            <a:gdLst/>
            <a:ahLst/>
            <a:cxnLst/>
            <a:rect l="l" t="t" r="r" b="b"/>
            <a:pathLst>
              <a:path w="552450" h="0">
                <a:moveTo>
                  <a:pt x="0" y="0"/>
                </a:moveTo>
                <a:lnTo>
                  <a:pt x="552377" y="0"/>
                </a:lnTo>
              </a:path>
            </a:pathLst>
          </a:custGeom>
          <a:ln w="24280">
            <a:solidFill>
              <a:srgbClr val="6B64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932029" y="2106317"/>
            <a:ext cx="534670" cy="0"/>
          </a:xfrm>
          <a:custGeom>
            <a:avLst/>
            <a:gdLst/>
            <a:ahLst/>
            <a:cxnLst/>
            <a:rect l="l" t="t" r="r" b="b"/>
            <a:pathLst>
              <a:path w="534670" h="0">
                <a:moveTo>
                  <a:pt x="0" y="0"/>
                </a:moveTo>
                <a:lnTo>
                  <a:pt x="534166" y="0"/>
                </a:lnTo>
              </a:path>
            </a:pathLst>
          </a:custGeom>
          <a:ln w="24280">
            <a:solidFill>
              <a:srgbClr val="6B64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059228" y="704126"/>
            <a:ext cx="0" cy="16559530"/>
          </a:xfrm>
          <a:custGeom>
            <a:avLst/>
            <a:gdLst/>
            <a:ahLst/>
            <a:cxnLst/>
            <a:rect l="l" t="t" r="r" b="b"/>
            <a:pathLst>
              <a:path w="0" h="16559530">
                <a:moveTo>
                  <a:pt x="0" y="16559175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011216" y="11096104"/>
            <a:ext cx="0" cy="7769859"/>
          </a:xfrm>
          <a:custGeom>
            <a:avLst/>
            <a:gdLst/>
            <a:ahLst/>
            <a:cxnLst/>
            <a:rect l="l" t="t" r="r" b="b"/>
            <a:pathLst>
              <a:path w="0" h="7769859">
                <a:moveTo>
                  <a:pt x="0" y="7769701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156897" y="6288604"/>
            <a:ext cx="0" cy="12662535"/>
          </a:xfrm>
          <a:custGeom>
            <a:avLst/>
            <a:gdLst/>
            <a:ahLst/>
            <a:cxnLst/>
            <a:rect l="l" t="t" r="r" b="b"/>
            <a:pathLst>
              <a:path w="0" h="12662535">
                <a:moveTo>
                  <a:pt x="0" y="12662184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974247" y="8698419"/>
            <a:ext cx="0" cy="10252710"/>
          </a:xfrm>
          <a:custGeom>
            <a:avLst/>
            <a:gdLst/>
            <a:ahLst/>
            <a:cxnLst/>
            <a:rect l="l" t="t" r="r" b="b"/>
            <a:pathLst>
              <a:path w="0" h="10252710">
                <a:moveTo>
                  <a:pt x="0" y="10252363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192770" y="776967"/>
            <a:ext cx="0" cy="11351260"/>
          </a:xfrm>
          <a:custGeom>
            <a:avLst/>
            <a:gdLst/>
            <a:ahLst/>
            <a:cxnLst/>
            <a:rect l="l" t="t" r="r" b="b"/>
            <a:pathLst>
              <a:path w="0" h="11351260">
                <a:moveTo>
                  <a:pt x="0" y="11351047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83196" y="14380015"/>
            <a:ext cx="0" cy="4498340"/>
          </a:xfrm>
          <a:custGeom>
            <a:avLst/>
            <a:gdLst/>
            <a:ahLst/>
            <a:cxnLst/>
            <a:rect l="l" t="t" r="r" b="b"/>
            <a:pathLst>
              <a:path w="0" h="4498340">
                <a:moveTo>
                  <a:pt x="0" y="4497928"/>
                </a:moveTo>
                <a:lnTo>
                  <a:pt x="0" y="0"/>
                </a:lnTo>
              </a:path>
            </a:pathLst>
          </a:custGeom>
          <a:ln w="6070">
            <a:solidFill>
              <a:srgbClr val="1818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422142" y="2088107"/>
            <a:ext cx="480059" cy="0"/>
          </a:xfrm>
          <a:custGeom>
            <a:avLst/>
            <a:gdLst/>
            <a:ahLst/>
            <a:cxnLst/>
            <a:rect l="l" t="t" r="r" b="b"/>
            <a:pathLst>
              <a:path w="480059" h="0">
                <a:moveTo>
                  <a:pt x="0" y="0"/>
                </a:moveTo>
                <a:lnTo>
                  <a:pt x="479536" y="0"/>
                </a:lnTo>
              </a:path>
            </a:pathLst>
          </a:custGeom>
          <a:ln w="24280">
            <a:solidFill>
              <a:srgbClr val="6B646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705783" y="6419108"/>
            <a:ext cx="6455528" cy="12200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766392" y="1174560"/>
            <a:ext cx="2449276" cy="7284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2665219" y="1156349"/>
            <a:ext cx="127471" cy="6191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5724" y="18082764"/>
            <a:ext cx="45525" cy="409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82883" y="946932"/>
            <a:ext cx="5872800" cy="122008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623836" y="12683428"/>
            <a:ext cx="482571" cy="30046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942515" y="12546851"/>
            <a:ext cx="446150" cy="154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818170" y="16316371"/>
            <a:ext cx="154787" cy="163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865258" y="1274716"/>
            <a:ext cx="5772644" cy="8831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52090" y="12583273"/>
            <a:ext cx="273153" cy="2913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177686" y="3669362"/>
            <a:ext cx="664673" cy="3004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887885" y="2276279"/>
            <a:ext cx="2057756" cy="47346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95740" y="4170143"/>
            <a:ext cx="1994020" cy="56451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2491357" y="5689632"/>
            <a:ext cx="800100" cy="4051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50" spc="-10">
                <a:latin typeface="Cambria"/>
                <a:cs typeface="Cambria"/>
              </a:rPr>
              <a:t>Note</a:t>
            </a:r>
            <a:r>
              <a:rPr dirty="0" sz="2450" spc="-130">
                <a:latin typeface="Cambria"/>
                <a:cs typeface="Cambria"/>
              </a:rPr>
              <a:t> </a:t>
            </a:r>
            <a:r>
              <a:rPr dirty="0" sz="2450" spc="-5">
                <a:latin typeface="Cambria"/>
                <a:cs typeface="Cambria"/>
              </a:rPr>
              <a:t>: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801206" y="7820230"/>
            <a:ext cx="998855" cy="4051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37210" algn="l"/>
              </a:tabLst>
            </a:pPr>
            <a:r>
              <a:rPr dirty="0" sz="2450" spc="40" i="1">
                <a:latin typeface="Cambria"/>
                <a:cs typeface="Cambria"/>
              </a:rPr>
              <a:t>sin	</a:t>
            </a:r>
            <a:r>
              <a:rPr dirty="0" sz="2450" spc="60">
                <a:latin typeface="Cambria"/>
                <a:cs typeface="Cambria"/>
              </a:rPr>
              <a:t>4</a:t>
            </a:r>
            <a:r>
              <a:rPr dirty="0" sz="2450" spc="65">
                <a:latin typeface="Cambria"/>
                <a:cs typeface="Cambria"/>
              </a:rPr>
              <a:t> </a:t>
            </a:r>
            <a:r>
              <a:rPr dirty="0" sz="2450" spc="60">
                <a:latin typeface="Cambria"/>
                <a:cs typeface="Cambria"/>
              </a:rPr>
              <a:t>8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75616" y="7771669"/>
            <a:ext cx="5748655" cy="13093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225425" marR="5080" indent="-213360">
              <a:lnSpc>
                <a:spcPct val="114599"/>
              </a:lnSpc>
              <a:spcBef>
                <a:spcPts val="90"/>
              </a:spcBef>
              <a:tabLst>
                <a:tab pos="737235" algn="l"/>
                <a:tab pos="1062990" algn="l"/>
                <a:tab pos="3048000" algn="l"/>
                <a:tab pos="4730750" algn="l"/>
              </a:tabLst>
            </a:pPr>
            <a:r>
              <a:rPr dirty="0" sz="2450" spc="90" i="1">
                <a:latin typeface="Cambria"/>
                <a:cs typeface="Cambria"/>
              </a:rPr>
              <a:t>Ex </a:t>
            </a:r>
            <a:r>
              <a:rPr dirty="0" sz="2450" spc="-100" i="1">
                <a:latin typeface="Cambria"/>
                <a:cs typeface="Cambria"/>
              </a:rPr>
              <a:t>y’ </a:t>
            </a:r>
            <a:r>
              <a:rPr dirty="0" sz="2450" spc="110" i="1">
                <a:latin typeface="Cambria"/>
                <a:cs typeface="Cambria"/>
              </a:rPr>
              <a:t>Use</a:t>
            </a:r>
            <a:r>
              <a:rPr dirty="0" sz="2450" i="1">
                <a:latin typeface="Cambria"/>
                <a:cs typeface="Cambria"/>
              </a:rPr>
              <a:t> </a:t>
            </a:r>
            <a:r>
              <a:rPr dirty="0" sz="2450" spc="100" i="1">
                <a:latin typeface="Cambria"/>
                <a:cs typeface="Cambria"/>
              </a:rPr>
              <a:t>De</a:t>
            </a:r>
            <a:r>
              <a:rPr dirty="0" sz="2450" spc="-70" i="1">
                <a:latin typeface="Cambria"/>
                <a:cs typeface="Cambria"/>
              </a:rPr>
              <a:t> </a:t>
            </a:r>
            <a:r>
              <a:rPr dirty="0" sz="2450" spc="30" i="1">
                <a:latin typeface="Cambria"/>
                <a:cs typeface="Cambria"/>
              </a:rPr>
              <a:t>Molver’s	</a:t>
            </a:r>
            <a:r>
              <a:rPr dirty="0" sz="2450" spc="125" i="1">
                <a:latin typeface="Cambria"/>
                <a:cs typeface="Cambria"/>
              </a:rPr>
              <a:t>lamto</a:t>
            </a:r>
            <a:r>
              <a:rPr dirty="0" sz="2450" spc="-175" i="1">
                <a:latin typeface="Cambria"/>
                <a:cs typeface="Cambria"/>
              </a:rPr>
              <a:t> </a:t>
            </a:r>
            <a:r>
              <a:rPr dirty="0" sz="2450" spc="150" i="1">
                <a:latin typeface="Cambria"/>
                <a:cs typeface="Cambria"/>
              </a:rPr>
              <a:t>End	</a:t>
            </a:r>
            <a:r>
              <a:rPr dirty="0" sz="2450" spc="120" i="1">
                <a:latin typeface="Cambria"/>
                <a:cs typeface="Cambria"/>
              </a:rPr>
              <a:t>cos </a:t>
            </a:r>
            <a:r>
              <a:rPr dirty="0" sz="2450" spc="100">
                <a:latin typeface="Cambria"/>
                <a:cs typeface="Cambria"/>
              </a:rPr>
              <a:t>4</a:t>
            </a:r>
            <a:r>
              <a:rPr dirty="0" sz="2450" spc="-20">
                <a:latin typeface="Cambria"/>
                <a:cs typeface="Cambria"/>
              </a:rPr>
              <a:t> </a:t>
            </a:r>
            <a:r>
              <a:rPr dirty="0" sz="2450" spc="65">
                <a:latin typeface="Cambria"/>
                <a:cs typeface="Cambria"/>
              </a:rPr>
              <a:t>B  </a:t>
            </a:r>
            <a:r>
              <a:rPr dirty="0" sz="2450" spc="-245">
                <a:latin typeface="Cambria"/>
                <a:cs typeface="Cambria"/>
              </a:rPr>
              <a:t>v </a:t>
            </a:r>
            <a:r>
              <a:rPr dirty="0" sz="2450" spc="-40">
                <a:latin typeface="Cambria"/>
                <a:cs typeface="Cambria"/>
              </a:rPr>
              <a:t> </a:t>
            </a:r>
            <a:r>
              <a:rPr dirty="0" sz="2450" spc="-140">
                <a:latin typeface="Cambria"/>
                <a:cs typeface="Cambria"/>
              </a:rPr>
              <a:t>ii	</a:t>
            </a:r>
            <a:r>
              <a:rPr dirty="0" sz="2450" spc="-270">
                <a:latin typeface="Cambria"/>
                <a:cs typeface="Cambria"/>
              </a:rPr>
              <a:t>=	</a:t>
            </a:r>
            <a:r>
              <a:rPr dirty="0" sz="2450" spc="-65">
                <a:solidFill>
                  <a:srgbClr val="050505"/>
                </a:solidFill>
                <a:latin typeface="Cambria"/>
                <a:cs typeface="Cambria"/>
              </a:rPr>
              <a:t>4</a:t>
            </a:r>
            <a:endParaRPr sz="2450">
              <a:latin typeface="Cambria"/>
              <a:cs typeface="Cambria"/>
            </a:endParaRPr>
          </a:p>
          <a:p>
            <a:pPr marL="127635">
              <a:lnSpc>
                <a:spcPct val="100000"/>
              </a:lnSpc>
              <a:spcBef>
                <a:spcPts val="430"/>
              </a:spcBef>
              <a:tabLst>
                <a:tab pos="1597660" algn="l"/>
                <a:tab pos="3053080" algn="l"/>
                <a:tab pos="4367530" algn="l"/>
                <a:tab pos="4584065" algn="l"/>
              </a:tabLst>
            </a:pPr>
            <a:r>
              <a:rPr dirty="0" sz="2450" spc="50">
                <a:latin typeface="Cambria"/>
                <a:cs typeface="Cambria"/>
              </a:rPr>
              <a:t>( </a:t>
            </a:r>
            <a:r>
              <a:rPr dirty="0" sz="2450" spc="-10">
                <a:latin typeface="Cambria"/>
                <a:cs typeface="Cambria"/>
              </a:rPr>
              <a:t>cos </a:t>
            </a:r>
            <a:r>
              <a:rPr dirty="0" sz="2450" spc="35">
                <a:latin typeface="Cambria"/>
                <a:cs typeface="Cambria"/>
              </a:rPr>
              <a:t>8</a:t>
            </a:r>
            <a:r>
              <a:rPr dirty="0" sz="2450" spc="-55">
                <a:latin typeface="Cambria"/>
                <a:cs typeface="Cambria"/>
              </a:rPr>
              <a:t> </a:t>
            </a:r>
            <a:r>
              <a:rPr dirty="0" sz="2450" spc="-195">
                <a:latin typeface="Cambria"/>
                <a:cs typeface="Cambria"/>
              </a:rPr>
              <a:t>-l- </a:t>
            </a:r>
            <a:r>
              <a:rPr dirty="0" sz="2450" spc="-135">
                <a:latin typeface="Cambria"/>
                <a:cs typeface="Cambria"/>
              </a:rPr>
              <a:t> </a:t>
            </a:r>
            <a:r>
              <a:rPr dirty="0" sz="2450" spc="-170">
                <a:latin typeface="Cambria"/>
                <a:cs typeface="Cambria"/>
              </a:rPr>
              <a:t>i	</a:t>
            </a:r>
            <a:r>
              <a:rPr dirty="0" sz="2450" spc="-10">
                <a:latin typeface="Cambria"/>
                <a:cs typeface="Cambria"/>
              </a:rPr>
              <a:t>sin </a:t>
            </a:r>
            <a:r>
              <a:rPr dirty="0" sz="2450" spc="35">
                <a:latin typeface="Cambria"/>
                <a:cs typeface="Cambria"/>
              </a:rPr>
              <a:t>8</a:t>
            </a:r>
            <a:r>
              <a:rPr dirty="0" sz="2450" spc="40">
                <a:latin typeface="Cambria"/>
                <a:cs typeface="Cambria"/>
              </a:rPr>
              <a:t> </a:t>
            </a:r>
            <a:r>
              <a:rPr dirty="0" sz="2450" spc="30">
                <a:latin typeface="Cambria"/>
                <a:cs typeface="Cambria"/>
              </a:rPr>
              <a:t>)*</a:t>
            </a:r>
            <a:r>
              <a:rPr dirty="0" sz="2450" spc="250">
                <a:latin typeface="Cambria"/>
                <a:cs typeface="Cambria"/>
              </a:rPr>
              <a:t> </a:t>
            </a:r>
            <a:r>
              <a:rPr dirty="0" sz="2450" spc="45">
                <a:latin typeface="Cambria"/>
                <a:cs typeface="Cambria"/>
              </a:rPr>
              <a:t>=	</a:t>
            </a:r>
            <a:r>
              <a:rPr dirty="0" sz="2450" spc="-10">
                <a:latin typeface="Cambria"/>
                <a:cs typeface="Cambria"/>
              </a:rPr>
              <a:t>cos </a:t>
            </a:r>
            <a:r>
              <a:rPr dirty="0" sz="2450" spc="100">
                <a:latin typeface="Cambria"/>
                <a:cs typeface="Cambria"/>
              </a:rPr>
              <a:t>4</a:t>
            </a:r>
            <a:r>
              <a:rPr dirty="0" sz="2450" spc="-90">
                <a:latin typeface="Cambria"/>
                <a:cs typeface="Cambria"/>
              </a:rPr>
              <a:t> </a:t>
            </a:r>
            <a:r>
              <a:rPr dirty="0" sz="2450" spc="-35" i="1">
                <a:latin typeface="Cambria"/>
                <a:cs typeface="Cambria"/>
              </a:rPr>
              <a:t>8</a:t>
            </a:r>
            <a:r>
              <a:rPr dirty="0" sz="2450" spc="204" i="1">
                <a:latin typeface="Cambria"/>
                <a:cs typeface="Cambria"/>
              </a:rPr>
              <a:t> </a:t>
            </a:r>
            <a:r>
              <a:rPr dirty="0" sz="2450" spc="-35" i="1">
                <a:latin typeface="Cambria"/>
                <a:cs typeface="Cambria"/>
              </a:rPr>
              <a:t>+	</a:t>
            </a:r>
            <a:r>
              <a:rPr dirty="0" sz="2450" spc="-20">
                <a:latin typeface="Cambria"/>
                <a:cs typeface="Cambria"/>
              </a:rPr>
              <a:t>i	</a:t>
            </a:r>
            <a:r>
              <a:rPr dirty="0" sz="2450" spc="-40">
                <a:latin typeface="Cambria"/>
                <a:cs typeface="Cambria"/>
              </a:rPr>
              <a:t>sin </a:t>
            </a:r>
            <a:r>
              <a:rPr dirty="0" sz="2450" spc="-150">
                <a:latin typeface="Cambria"/>
                <a:cs typeface="Cambria"/>
              </a:rPr>
              <a:t>4</a:t>
            </a:r>
            <a:r>
              <a:rPr dirty="0" sz="2450" spc="-150">
                <a:solidFill>
                  <a:srgbClr val="878787"/>
                </a:solidFill>
                <a:latin typeface="Cambria"/>
                <a:cs typeface="Cambria"/>
              </a:rPr>
              <a:t>‘</a:t>
            </a:r>
            <a:r>
              <a:rPr dirty="0" sz="2450" spc="-165">
                <a:solidFill>
                  <a:srgbClr val="878787"/>
                </a:solidFill>
                <a:latin typeface="Cambria"/>
                <a:cs typeface="Cambria"/>
              </a:rPr>
              <a:t> </a:t>
            </a:r>
            <a:r>
              <a:rPr dirty="0" sz="2450" spc="-50">
                <a:latin typeface="Cambria"/>
                <a:cs typeface="Cambria"/>
              </a:rPr>
              <a:t>8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408999" y="9218372"/>
            <a:ext cx="1162685" cy="34417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  <a:tabLst>
                <a:tab pos="495934" algn="l"/>
              </a:tabLst>
            </a:pPr>
            <a:r>
              <a:rPr dirty="0" sz="2100" spc="-60" i="1">
                <a:latin typeface="Cambria"/>
                <a:cs typeface="Cambria"/>
              </a:rPr>
              <a:t>c</a:t>
            </a:r>
            <a:r>
              <a:rPr dirty="0" sz="1700" spc="-60" i="1">
                <a:latin typeface="Cambria"/>
                <a:cs typeface="Cambria"/>
              </a:rPr>
              <a:t>os’	</a:t>
            </a:r>
            <a:r>
              <a:rPr dirty="0" sz="1700" spc="-50">
                <a:latin typeface="Cambria"/>
                <a:cs typeface="Cambria"/>
              </a:rPr>
              <a:t>* </a:t>
            </a:r>
            <a:r>
              <a:rPr dirty="0" baseline="21241" sz="2550" spc="142">
                <a:latin typeface="Cambria"/>
                <a:cs typeface="Cambria"/>
              </a:rPr>
              <a:t>T</a:t>
            </a:r>
            <a:r>
              <a:rPr dirty="0" baseline="21241" sz="2550" spc="494">
                <a:latin typeface="Cambria"/>
                <a:cs typeface="Cambria"/>
              </a:rPr>
              <a:t> </a:t>
            </a:r>
            <a:r>
              <a:rPr dirty="0" baseline="21241" sz="2550" spc="82" i="1">
                <a:latin typeface="Cambria"/>
                <a:cs typeface="Cambria"/>
              </a:rPr>
              <a:t>C’</a:t>
            </a:r>
            <a:endParaRPr baseline="21241" sz="2550">
              <a:latin typeface="Cambria"/>
              <a:cs typeface="Cambria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47556" y="9152613"/>
            <a:ext cx="7588250" cy="74803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60"/>
              </a:spcBef>
              <a:tabLst>
                <a:tab pos="4142104" algn="l"/>
              </a:tabLst>
            </a:pPr>
            <a:r>
              <a:rPr dirty="0" sz="1700" spc="114">
                <a:latin typeface="Cambria"/>
                <a:cs typeface="Cambria"/>
              </a:rPr>
              <a:t>cos' </a:t>
            </a:r>
            <a:r>
              <a:rPr dirty="0" sz="1700" spc="20">
                <a:solidFill>
                  <a:srgbClr val="111111"/>
                </a:solidFill>
                <a:latin typeface="Cambria"/>
                <a:cs typeface="Cambria"/>
              </a:rPr>
              <a:t>8 </a:t>
            </a:r>
            <a:r>
              <a:rPr dirty="0" sz="1700" spc="-105" i="1">
                <a:latin typeface="Cambria"/>
                <a:cs typeface="Cambria"/>
              </a:rPr>
              <a:t>(  </a:t>
            </a:r>
            <a:r>
              <a:rPr dirty="0" sz="1700" spc="30" i="1">
                <a:latin typeface="Cambria"/>
                <a:cs typeface="Cambria"/>
              </a:rPr>
              <a:t>i  </a:t>
            </a:r>
            <a:r>
              <a:rPr dirty="0" sz="1700" spc="5">
                <a:latin typeface="Cambria"/>
                <a:cs typeface="Cambria"/>
              </a:rPr>
              <a:t>sin </a:t>
            </a:r>
            <a:r>
              <a:rPr dirty="0" sz="1700" spc="70">
                <a:latin typeface="Cambria"/>
                <a:cs typeface="Cambria"/>
              </a:rPr>
              <a:t>8) </a:t>
            </a:r>
            <a:r>
              <a:rPr dirty="0" sz="1700" spc="85">
                <a:latin typeface="Cambria"/>
                <a:cs typeface="Cambria"/>
              </a:rPr>
              <a:t>+  </a:t>
            </a:r>
            <a:r>
              <a:rPr dirty="0" sz="1700" spc="-125" i="1">
                <a:latin typeface="Cambria"/>
                <a:cs typeface="Cambria"/>
              </a:rPr>
              <a:t>Cy’    </a:t>
            </a:r>
            <a:r>
              <a:rPr dirty="0" baseline="-6535" sz="2550" spc="44">
                <a:latin typeface="Cambria"/>
                <a:cs typeface="Cambria"/>
              </a:rPr>
              <a:t>cos</a:t>
            </a:r>
            <a:r>
              <a:rPr dirty="0" baseline="23148" sz="1800" spc="44">
                <a:latin typeface="Cambria"/>
                <a:cs typeface="Cambria"/>
              </a:rPr>
              <a:t>2  </a:t>
            </a:r>
            <a:r>
              <a:rPr dirty="0" sz="1700" spc="-5" i="1">
                <a:latin typeface="Cambria"/>
                <a:cs typeface="Cambria"/>
              </a:rPr>
              <a:t>8 </a:t>
            </a:r>
            <a:r>
              <a:rPr dirty="0" sz="1700" spc="-5">
                <a:latin typeface="Cambria"/>
                <a:cs typeface="Cambria"/>
              </a:rPr>
              <a:t>(  i  </a:t>
            </a:r>
            <a:r>
              <a:rPr dirty="0" sz="1700" spc="25">
                <a:latin typeface="Cambria"/>
                <a:cs typeface="Cambria"/>
              </a:rPr>
              <a:t>sin </a:t>
            </a:r>
            <a:r>
              <a:rPr dirty="0" sz="1700" spc="40">
                <a:latin typeface="Cambria"/>
                <a:cs typeface="Cambria"/>
              </a:rPr>
              <a:t>8</a:t>
            </a:r>
            <a:r>
              <a:rPr dirty="0" sz="1700" spc="-185">
                <a:latin typeface="Cambria"/>
                <a:cs typeface="Cambria"/>
              </a:rPr>
              <a:t> </a:t>
            </a:r>
            <a:r>
              <a:rPr dirty="0" sz="1700" spc="-55">
                <a:latin typeface="Cambria"/>
                <a:cs typeface="Cambria"/>
              </a:rPr>
              <a:t>)^</a:t>
            </a:r>
            <a:r>
              <a:rPr dirty="0" sz="1700" spc="80">
                <a:latin typeface="Cambria"/>
                <a:cs typeface="Cambria"/>
              </a:rPr>
              <a:t> </a:t>
            </a:r>
            <a:r>
              <a:rPr dirty="0" sz="1700" spc="-65">
                <a:latin typeface="Cambria"/>
                <a:cs typeface="Cambria"/>
              </a:rPr>
              <a:t>+	</a:t>
            </a:r>
            <a:r>
              <a:rPr dirty="0" sz="1700" spc="-235" i="1">
                <a:latin typeface="Cambria"/>
                <a:cs typeface="Cambria"/>
              </a:rPr>
              <a:t>C/° </a:t>
            </a:r>
            <a:r>
              <a:rPr dirty="0" sz="1700" spc="20" i="1">
                <a:latin typeface="Cambria"/>
                <a:cs typeface="Cambria"/>
              </a:rPr>
              <a:t>cos </a:t>
            </a:r>
            <a:r>
              <a:rPr dirty="0" sz="1700" spc="-5" i="1">
                <a:latin typeface="Cambria"/>
                <a:cs typeface="Cambria"/>
              </a:rPr>
              <a:t>8 </a:t>
            </a:r>
            <a:r>
              <a:rPr dirty="0" sz="1700" spc="-5">
                <a:latin typeface="Cambria"/>
                <a:cs typeface="Cambria"/>
              </a:rPr>
              <a:t>( </a:t>
            </a:r>
            <a:r>
              <a:rPr dirty="0" sz="1700" spc="20">
                <a:latin typeface="Cambria"/>
                <a:cs typeface="Cambria"/>
              </a:rPr>
              <a:t>i </a:t>
            </a:r>
            <a:r>
              <a:rPr dirty="0" sz="1700" spc="-30">
                <a:latin typeface="Cambria"/>
                <a:cs typeface="Cambria"/>
              </a:rPr>
              <a:t>Sin </a:t>
            </a:r>
            <a:r>
              <a:rPr dirty="0" sz="1700" spc="-35">
                <a:latin typeface="Cambria"/>
                <a:cs typeface="Cambria"/>
              </a:rPr>
              <a:t>8 </a:t>
            </a:r>
            <a:r>
              <a:rPr dirty="0" sz="1700" spc="45">
                <a:latin typeface="Cambria"/>
                <a:cs typeface="Cambria"/>
              </a:rPr>
              <a:t>)" </a:t>
            </a:r>
            <a:r>
              <a:rPr dirty="0" sz="1700" spc="70">
                <a:latin typeface="Cambria"/>
                <a:cs typeface="Cambria"/>
              </a:rPr>
              <a:t>+ </a:t>
            </a:r>
            <a:r>
              <a:rPr dirty="0" sz="1700" spc="-85" i="1">
                <a:latin typeface="Cambria"/>
                <a:cs typeface="Cambria"/>
              </a:rPr>
              <a:t>C,* </a:t>
            </a:r>
            <a:r>
              <a:rPr dirty="0" sz="1700" spc="-175" i="1">
                <a:latin typeface="Cambria"/>
                <a:cs typeface="Cambria"/>
              </a:rPr>
              <a:t>( </a:t>
            </a:r>
            <a:r>
              <a:rPr dirty="0" sz="1700" spc="20">
                <a:latin typeface="Cambria"/>
                <a:cs typeface="Cambria"/>
              </a:rPr>
              <a:t>i </a:t>
            </a:r>
            <a:r>
              <a:rPr dirty="0" sz="1700" spc="-10">
                <a:latin typeface="Cambria"/>
                <a:cs typeface="Cambria"/>
              </a:rPr>
              <a:t>Sin </a:t>
            </a:r>
            <a:r>
              <a:rPr dirty="0" sz="1700" spc="-5">
                <a:latin typeface="Cambria"/>
                <a:cs typeface="Cambria"/>
              </a:rPr>
              <a:t>8</a:t>
            </a:r>
            <a:r>
              <a:rPr dirty="0" sz="1700" spc="40">
                <a:latin typeface="Cambria"/>
                <a:cs typeface="Cambria"/>
              </a:rPr>
              <a:t> </a:t>
            </a:r>
            <a:r>
              <a:rPr dirty="0" sz="1700" spc="65">
                <a:latin typeface="Cambria"/>
                <a:cs typeface="Cambria"/>
              </a:rPr>
              <a:t>)</a:t>
            </a:r>
            <a:r>
              <a:rPr dirty="0" sz="1700" spc="65">
                <a:solidFill>
                  <a:srgbClr val="030303"/>
                </a:solidFill>
                <a:latin typeface="Cambria"/>
                <a:cs typeface="Cambria"/>
              </a:rPr>
              <a:t>’</a:t>
            </a:r>
            <a:endParaRPr sz="1700">
              <a:latin typeface="Cambria"/>
              <a:cs typeface="Cambria"/>
            </a:endParaRPr>
          </a:p>
          <a:p>
            <a:pPr marL="663575">
              <a:lnSpc>
                <a:spcPct val="100000"/>
              </a:lnSpc>
              <a:spcBef>
                <a:spcPts val="439"/>
              </a:spcBef>
              <a:tabLst>
                <a:tab pos="1052195" algn="l"/>
                <a:tab pos="2282825" algn="l"/>
                <a:tab pos="2492375" algn="l"/>
              </a:tabLst>
            </a:pPr>
            <a:r>
              <a:rPr dirty="0" sz="2450" spc="-1630" i="1">
                <a:latin typeface="Cambria"/>
                <a:cs typeface="Cambria"/>
              </a:rPr>
              <a:t>——	</a:t>
            </a:r>
            <a:r>
              <a:rPr dirty="0" sz="2450" spc="-35">
                <a:latin typeface="Cambria"/>
                <a:cs typeface="Cambria"/>
              </a:rPr>
              <a:t>cos</a:t>
            </a:r>
            <a:r>
              <a:rPr dirty="0" sz="2450" spc="-55">
                <a:latin typeface="Cambria"/>
                <a:cs typeface="Cambria"/>
              </a:rPr>
              <a:t> </a:t>
            </a:r>
            <a:r>
              <a:rPr dirty="0" sz="2450" spc="-100">
                <a:latin typeface="Cambria"/>
                <a:cs typeface="Cambria"/>
              </a:rPr>
              <a:t>4B</a:t>
            </a:r>
            <a:r>
              <a:rPr dirty="0" sz="2450" spc="185">
                <a:latin typeface="Cambria"/>
                <a:cs typeface="Cambria"/>
              </a:rPr>
              <a:t> </a:t>
            </a:r>
            <a:r>
              <a:rPr dirty="0" sz="2450" spc="-90">
                <a:latin typeface="Cambria"/>
                <a:cs typeface="Cambria"/>
              </a:rPr>
              <a:t>+	</a:t>
            </a:r>
            <a:r>
              <a:rPr dirty="0" sz="2450" spc="-325">
                <a:latin typeface="Cambria"/>
                <a:cs typeface="Cambria"/>
              </a:rPr>
              <a:t>t	</a:t>
            </a:r>
            <a:r>
              <a:rPr dirty="0" sz="2450" spc="10">
                <a:latin typeface="Cambria"/>
                <a:cs typeface="Cambria"/>
              </a:rPr>
              <a:t>sin</a:t>
            </a:r>
            <a:r>
              <a:rPr dirty="0" sz="2450" spc="-90">
                <a:latin typeface="Cambria"/>
                <a:cs typeface="Cambria"/>
              </a:rPr>
              <a:t> </a:t>
            </a:r>
            <a:r>
              <a:rPr dirty="0" sz="2450" spc="55">
                <a:latin typeface="Cambria"/>
                <a:cs typeface="Cambria"/>
              </a:rPr>
              <a:t>48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707015" y="9915924"/>
            <a:ext cx="8746490" cy="3594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069975" algn="l"/>
                <a:tab pos="2469515" algn="l"/>
                <a:tab pos="4577080" algn="l"/>
                <a:tab pos="6677025" algn="l"/>
                <a:tab pos="8063865" algn="l"/>
              </a:tabLst>
            </a:pPr>
            <a:r>
              <a:rPr dirty="0" sz="2200" spc="114" i="1">
                <a:latin typeface="Cambria"/>
                <a:cs typeface="Cambria"/>
              </a:rPr>
              <a:t>cos’</a:t>
            </a:r>
            <a:r>
              <a:rPr dirty="0" sz="2200" spc="185" i="1">
                <a:latin typeface="Cambria"/>
                <a:cs typeface="Cambria"/>
              </a:rPr>
              <a:t> </a:t>
            </a:r>
            <a:r>
              <a:rPr dirty="0" sz="2200" spc="-125" i="1">
                <a:latin typeface="Cambria"/>
                <a:cs typeface="Cambria"/>
              </a:rPr>
              <a:t>8</a:t>
            </a:r>
            <a:r>
              <a:rPr dirty="0" sz="2200" spc="200" i="1">
                <a:latin typeface="Cambria"/>
                <a:cs typeface="Cambria"/>
              </a:rPr>
              <a:t> </a:t>
            </a:r>
            <a:r>
              <a:rPr dirty="0" sz="2200" spc="-125" i="1">
                <a:latin typeface="Cambria"/>
                <a:cs typeface="Cambria"/>
              </a:rPr>
              <a:t>+	</a:t>
            </a:r>
            <a:r>
              <a:rPr dirty="0" sz="2200" spc="5">
                <a:latin typeface="Cambria"/>
                <a:cs typeface="Cambria"/>
              </a:rPr>
              <a:t>4  </a:t>
            </a:r>
            <a:r>
              <a:rPr dirty="0" sz="2200" spc="85" i="1">
                <a:latin typeface="Cambria"/>
                <a:cs typeface="Cambria"/>
              </a:rPr>
              <a:t>cos’ </a:t>
            </a:r>
            <a:r>
              <a:rPr dirty="0" sz="2200" spc="-125" i="1">
                <a:latin typeface="Cambria"/>
                <a:cs typeface="Cambria"/>
              </a:rPr>
              <a:t>8 </a:t>
            </a:r>
            <a:r>
              <a:rPr dirty="0" sz="2200" spc="-100" i="1">
                <a:latin typeface="Cambria"/>
                <a:cs typeface="Cambria"/>
              </a:rPr>
              <a:t> </a:t>
            </a:r>
            <a:r>
              <a:rPr dirty="0" sz="2200" spc="-220" i="1">
                <a:latin typeface="Cambria"/>
                <a:cs typeface="Cambria"/>
              </a:rPr>
              <a:t>[ </a:t>
            </a:r>
            <a:r>
              <a:rPr dirty="0" sz="2200" spc="-190" i="1">
                <a:latin typeface="Cambria"/>
                <a:cs typeface="Cambria"/>
              </a:rPr>
              <a:t> </a:t>
            </a:r>
            <a:r>
              <a:rPr dirty="0" sz="2200" spc="-175" i="1">
                <a:latin typeface="Cambria"/>
                <a:cs typeface="Cambria"/>
              </a:rPr>
              <a:t>i	</a:t>
            </a:r>
            <a:r>
              <a:rPr dirty="0" sz="2200" spc="-10">
                <a:latin typeface="Cambria"/>
                <a:cs typeface="Cambria"/>
              </a:rPr>
              <a:t>sin </a:t>
            </a:r>
            <a:r>
              <a:rPr dirty="0" sz="2200" spc="40">
                <a:latin typeface="Cambria"/>
                <a:cs typeface="Cambria"/>
              </a:rPr>
              <a:t>8) </a:t>
            </a:r>
            <a:r>
              <a:rPr dirty="0" sz="2200" spc="-819">
                <a:latin typeface="Cambria"/>
                <a:cs typeface="Cambria"/>
              </a:rPr>
              <a:t>—</a:t>
            </a:r>
            <a:r>
              <a:rPr dirty="0" sz="2200" spc="175">
                <a:latin typeface="Cambria"/>
                <a:cs typeface="Cambria"/>
              </a:rPr>
              <a:t> </a:t>
            </a:r>
            <a:r>
              <a:rPr dirty="0" sz="2200" spc="15">
                <a:latin typeface="Cambria"/>
                <a:cs typeface="Cambria"/>
              </a:rPr>
              <a:t>6</a:t>
            </a:r>
            <a:r>
              <a:rPr dirty="0" sz="2200" spc="235">
                <a:latin typeface="Cambria"/>
                <a:cs typeface="Cambria"/>
              </a:rPr>
              <a:t> </a:t>
            </a:r>
            <a:r>
              <a:rPr dirty="0" sz="2200" spc="114" i="1">
                <a:latin typeface="Cambria"/>
                <a:cs typeface="Cambria"/>
              </a:rPr>
              <a:t>cos’</a:t>
            </a:r>
            <a:r>
              <a:rPr dirty="0" sz="2200" spc="260" i="1">
                <a:latin typeface="Cambria"/>
                <a:cs typeface="Cambria"/>
              </a:rPr>
              <a:t> </a:t>
            </a:r>
            <a:r>
              <a:rPr dirty="0" sz="2200" spc="-125" i="1">
                <a:latin typeface="Cambria"/>
                <a:cs typeface="Cambria"/>
              </a:rPr>
              <a:t>8	</a:t>
            </a:r>
            <a:r>
              <a:rPr dirty="0" sz="2200" spc="75" i="1">
                <a:latin typeface="Cambria"/>
                <a:cs typeface="Cambria"/>
              </a:rPr>
              <a:t>sin’  </a:t>
            </a:r>
            <a:r>
              <a:rPr dirty="0" sz="2200" spc="-125" i="1">
                <a:latin typeface="Cambria"/>
                <a:cs typeface="Cambria"/>
              </a:rPr>
              <a:t>8  </a:t>
            </a:r>
            <a:r>
              <a:rPr dirty="0" sz="2200" spc="-130">
                <a:latin typeface="Cambria"/>
                <a:cs typeface="Cambria"/>
              </a:rPr>
              <a:t>+   </a:t>
            </a:r>
            <a:r>
              <a:rPr dirty="0" sz="2200" spc="-80">
                <a:latin typeface="Cambria"/>
                <a:cs typeface="Cambria"/>
              </a:rPr>
              <a:t>4</a:t>
            </a:r>
            <a:r>
              <a:rPr dirty="0" sz="2200" spc="-180">
                <a:latin typeface="Cambria"/>
                <a:cs typeface="Cambria"/>
              </a:rPr>
              <a:t> </a:t>
            </a:r>
            <a:r>
              <a:rPr dirty="0" sz="2200" spc="20" i="1">
                <a:latin typeface="Cambria"/>
                <a:cs typeface="Cambria"/>
              </a:rPr>
              <a:t>cos</a:t>
            </a:r>
            <a:r>
              <a:rPr dirty="0" sz="2200" spc="60" i="1">
                <a:latin typeface="Cambria"/>
                <a:cs typeface="Cambria"/>
              </a:rPr>
              <a:t> </a:t>
            </a:r>
            <a:r>
              <a:rPr dirty="0" sz="2200" spc="-125" i="1">
                <a:latin typeface="Cambria"/>
                <a:cs typeface="Cambria"/>
              </a:rPr>
              <a:t>8	</a:t>
            </a:r>
            <a:r>
              <a:rPr dirty="0" sz="2200" spc="-25" i="1">
                <a:solidFill>
                  <a:srgbClr val="080808"/>
                </a:solidFill>
                <a:latin typeface="Cambria"/>
                <a:cs typeface="Cambria"/>
              </a:rPr>
              <a:t>i  </a:t>
            </a:r>
            <a:r>
              <a:rPr dirty="0" sz="2200" spc="140">
                <a:latin typeface="Cambria"/>
                <a:cs typeface="Cambria"/>
              </a:rPr>
              <a:t>sin'</a:t>
            </a:r>
            <a:r>
              <a:rPr dirty="0" sz="2200" spc="-155">
                <a:latin typeface="Cambria"/>
                <a:cs typeface="Cambria"/>
              </a:rPr>
              <a:t> </a:t>
            </a:r>
            <a:r>
              <a:rPr dirty="0" sz="2200" spc="50" i="1">
                <a:latin typeface="Cambria"/>
                <a:cs typeface="Cambria"/>
              </a:rPr>
              <a:t>0)</a:t>
            </a:r>
            <a:r>
              <a:rPr dirty="0" sz="2200" spc="75" i="1">
                <a:latin typeface="Cambria"/>
                <a:cs typeface="Cambria"/>
              </a:rPr>
              <a:t> </a:t>
            </a:r>
            <a:r>
              <a:rPr dirty="0" sz="2200" spc="65">
                <a:latin typeface="Cambria"/>
                <a:cs typeface="Cambria"/>
              </a:rPr>
              <a:t>+	</a:t>
            </a:r>
            <a:r>
              <a:rPr dirty="0" sz="2200" spc="114" i="1">
                <a:latin typeface="Cambria"/>
                <a:cs typeface="Cambria"/>
              </a:rPr>
              <a:t>sin’</a:t>
            </a:r>
            <a:r>
              <a:rPr dirty="0" sz="2200" spc="105" i="1">
                <a:latin typeface="Cambria"/>
                <a:cs typeface="Cambria"/>
              </a:rPr>
              <a:t> </a:t>
            </a:r>
            <a:r>
              <a:rPr dirty="0" sz="2200" spc="-125" i="1">
                <a:latin typeface="Cambria"/>
                <a:cs typeface="Cambria"/>
              </a:rPr>
              <a:t>8</a:t>
            </a:r>
            <a:endParaRPr sz="2200">
              <a:latin typeface="Cambria"/>
              <a:cs typeface="Cambr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396912" y="11116283"/>
            <a:ext cx="521334" cy="4051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50" spc="-15">
                <a:latin typeface="Cambria"/>
                <a:cs typeface="Cambria"/>
              </a:rPr>
              <a:t>and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07879" y="4806436"/>
            <a:ext cx="703580" cy="4051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50" spc="-515">
                <a:solidFill>
                  <a:srgbClr val="050505"/>
                </a:solidFill>
                <a:latin typeface="Consolas"/>
                <a:cs typeface="Consolas"/>
              </a:rPr>
              <a:t>= </a:t>
            </a:r>
            <a:r>
              <a:rPr dirty="0" sz="2450" spc="-445">
                <a:latin typeface="Consolas"/>
                <a:cs typeface="Consolas"/>
              </a:rPr>
              <a:t>1</a:t>
            </a:r>
            <a:r>
              <a:rPr dirty="0" sz="2450" spc="-415">
                <a:latin typeface="Consolas"/>
                <a:cs typeface="Consolas"/>
              </a:rPr>
              <a:t> </a:t>
            </a:r>
            <a:r>
              <a:rPr dirty="0" sz="2450" spc="-445">
                <a:latin typeface="Consolas"/>
                <a:cs typeface="Consolas"/>
              </a:rPr>
              <a:t>+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67018" y="4806436"/>
            <a:ext cx="109220" cy="4051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450" spc="-695">
                <a:latin typeface="Consolas"/>
                <a:cs typeface="Consolas"/>
              </a:rPr>
              <a:t>í</a:t>
            </a:r>
            <a:endParaRPr sz="2450">
              <a:latin typeface="Consolas"/>
              <a:cs typeface="Consolas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856661" y="5689632"/>
            <a:ext cx="5760085" cy="168910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21945">
              <a:lnSpc>
                <a:spcPct val="100000"/>
              </a:lnSpc>
              <a:spcBef>
                <a:spcPts val="140"/>
              </a:spcBef>
              <a:tabLst>
                <a:tab pos="1699260" algn="l"/>
              </a:tabLst>
            </a:pPr>
            <a:r>
              <a:rPr dirty="0" sz="2450" spc="50">
                <a:solidFill>
                  <a:srgbClr val="0A0A0A"/>
                </a:solidFill>
                <a:latin typeface="Cambria"/>
                <a:cs typeface="Cambria"/>
              </a:rPr>
              <a:t>(</a:t>
            </a:r>
            <a:r>
              <a:rPr dirty="0" sz="2450" spc="20">
                <a:solidFill>
                  <a:srgbClr val="0A0A0A"/>
                </a:solidFill>
                <a:latin typeface="Cambria"/>
                <a:cs typeface="Cambria"/>
              </a:rPr>
              <a:t> </a:t>
            </a:r>
            <a:r>
              <a:rPr dirty="0" sz="2450" spc="295" i="1">
                <a:latin typeface="Cambria"/>
                <a:cs typeface="Cambria"/>
              </a:rPr>
              <a:t>e")”	</a:t>
            </a:r>
            <a:r>
              <a:rPr dirty="0" sz="2450" spc="315">
                <a:latin typeface="Cambria"/>
                <a:cs typeface="Cambria"/>
              </a:rPr>
              <a:t>c'"</a:t>
            </a:r>
            <a:endParaRPr sz="2450">
              <a:latin typeface="Cambria"/>
              <a:cs typeface="Cambria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321310" marR="5080" indent="-309245">
              <a:lnSpc>
                <a:spcPct val="117100"/>
              </a:lnSpc>
              <a:spcBef>
                <a:spcPts val="5"/>
              </a:spcBef>
              <a:tabLst>
                <a:tab pos="1066800" algn="l"/>
                <a:tab pos="1551305" algn="l"/>
                <a:tab pos="2730500" algn="l"/>
                <a:tab pos="3131185" algn="l"/>
                <a:tab pos="3927475" algn="l"/>
                <a:tab pos="4274820" algn="l"/>
                <a:tab pos="4515485" algn="l"/>
                <a:tab pos="4732655" algn="l"/>
              </a:tabLst>
            </a:pPr>
            <a:r>
              <a:rPr dirty="0" sz="2450" spc="-254" i="1">
                <a:latin typeface="Cambria"/>
                <a:cs typeface="Cambria"/>
              </a:rPr>
              <a:t>(  </a:t>
            </a:r>
            <a:r>
              <a:rPr dirty="0" sz="2450" spc="-220" i="1">
                <a:latin typeface="Cambria"/>
                <a:cs typeface="Cambria"/>
              </a:rPr>
              <a:t> </a:t>
            </a:r>
            <a:r>
              <a:rPr dirty="0" sz="2450" spc="120" i="1">
                <a:latin typeface="Cambria"/>
                <a:cs typeface="Cambria"/>
              </a:rPr>
              <a:t>cos</a:t>
            </a:r>
            <a:r>
              <a:rPr dirty="0" sz="2450" spc="105" i="1">
                <a:latin typeface="Cambria"/>
                <a:cs typeface="Cambria"/>
              </a:rPr>
              <a:t> </a:t>
            </a:r>
            <a:r>
              <a:rPr dirty="0" sz="2450" spc="95" i="1">
                <a:latin typeface="Cambria"/>
                <a:cs typeface="Cambria"/>
              </a:rPr>
              <a:t>0	</a:t>
            </a:r>
            <a:r>
              <a:rPr dirty="0" sz="2450" spc="-215">
                <a:solidFill>
                  <a:srgbClr val="0C0C0C"/>
                </a:solidFill>
                <a:latin typeface="Cambria"/>
                <a:cs typeface="Cambria"/>
              </a:rPr>
              <a:t>!-   </a:t>
            </a:r>
            <a:r>
              <a:rPr dirty="0" sz="2450" spc="-140">
                <a:solidFill>
                  <a:srgbClr val="111111"/>
                </a:solidFill>
                <a:latin typeface="Cambria"/>
                <a:cs typeface="Cambria"/>
              </a:rPr>
              <a:t>,	</a:t>
            </a:r>
            <a:r>
              <a:rPr dirty="0" sz="2450" spc="110" i="1">
                <a:latin typeface="Cambria"/>
                <a:cs typeface="Cambria"/>
              </a:rPr>
              <a:t>s in</a:t>
            </a:r>
            <a:r>
              <a:rPr dirty="0" sz="2450" spc="-225" i="1">
                <a:latin typeface="Cambria"/>
                <a:cs typeface="Cambria"/>
              </a:rPr>
              <a:t> </a:t>
            </a:r>
            <a:r>
              <a:rPr dirty="0" sz="2450" spc="-35" i="1">
                <a:latin typeface="Cambria"/>
                <a:cs typeface="Cambria"/>
              </a:rPr>
              <a:t>8</a:t>
            </a:r>
            <a:r>
              <a:rPr dirty="0" sz="2450" spc="240" i="1">
                <a:latin typeface="Cambria"/>
                <a:cs typeface="Cambria"/>
              </a:rPr>
              <a:t> </a:t>
            </a:r>
            <a:r>
              <a:rPr dirty="0" sz="2450" spc="-30">
                <a:latin typeface="Cambria"/>
                <a:cs typeface="Cambria"/>
              </a:rPr>
              <a:t>)"	</a:t>
            </a:r>
            <a:r>
              <a:rPr dirty="0" sz="2450" spc="-860">
                <a:solidFill>
                  <a:srgbClr val="282828"/>
                </a:solidFill>
                <a:latin typeface="Cambria"/>
                <a:cs typeface="Cambria"/>
              </a:rPr>
              <a:t>—	</a:t>
            </a:r>
            <a:r>
              <a:rPr dirty="0" sz="2450" spc="120" i="1">
                <a:latin typeface="Cambria"/>
                <a:cs typeface="Cambria"/>
              </a:rPr>
              <a:t>cos</a:t>
            </a:r>
            <a:r>
              <a:rPr dirty="0" sz="2450" spc="75" i="1">
                <a:latin typeface="Cambria"/>
                <a:cs typeface="Cambria"/>
              </a:rPr>
              <a:t> </a:t>
            </a:r>
            <a:r>
              <a:rPr dirty="0" sz="2450" spc="55" i="1">
                <a:latin typeface="Cambria"/>
                <a:cs typeface="Cambria"/>
              </a:rPr>
              <a:t>ii</a:t>
            </a:r>
            <a:r>
              <a:rPr dirty="0" sz="2450" spc="204" i="1">
                <a:latin typeface="Cambria"/>
                <a:cs typeface="Cambria"/>
              </a:rPr>
              <a:t> </a:t>
            </a:r>
            <a:r>
              <a:rPr dirty="0" sz="2450" spc="95" i="1">
                <a:latin typeface="Cambria"/>
                <a:cs typeface="Cambria"/>
              </a:rPr>
              <a:t>0	</a:t>
            </a:r>
            <a:r>
              <a:rPr dirty="0" sz="2450" spc="45">
                <a:latin typeface="Cambria"/>
                <a:cs typeface="Cambria"/>
              </a:rPr>
              <a:t>:	</a:t>
            </a:r>
            <a:r>
              <a:rPr dirty="0" sz="2450" spc="-5" i="1">
                <a:solidFill>
                  <a:srgbClr val="111111"/>
                </a:solidFill>
                <a:latin typeface="Cambria"/>
                <a:cs typeface="Cambria"/>
              </a:rPr>
              <a:t>i	</a:t>
            </a:r>
            <a:r>
              <a:rPr dirty="0" sz="2450" spc="120">
                <a:latin typeface="Cambria"/>
                <a:cs typeface="Cambria"/>
              </a:rPr>
              <a:t>s</a:t>
            </a:r>
            <a:r>
              <a:rPr dirty="0" sz="2450" spc="-385">
                <a:latin typeface="Cambria"/>
                <a:cs typeface="Cambria"/>
              </a:rPr>
              <a:t> </a:t>
            </a:r>
            <a:r>
              <a:rPr dirty="0" sz="2450" spc="114">
                <a:latin typeface="Cambria"/>
                <a:cs typeface="Cambria"/>
              </a:rPr>
              <a:t>in </a:t>
            </a:r>
            <a:r>
              <a:rPr dirty="0" sz="2450" spc="75">
                <a:latin typeface="Cambria"/>
                <a:cs typeface="Cambria"/>
              </a:rPr>
              <a:t>ii </a:t>
            </a:r>
            <a:r>
              <a:rPr dirty="0" sz="2450" spc="-10">
                <a:latin typeface="Cambria"/>
                <a:cs typeface="Cambria"/>
              </a:rPr>
              <a:t>G  </a:t>
            </a:r>
            <a:r>
              <a:rPr dirty="0" sz="2450" spc="-25">
                <a:latin typeface="Cambria"/>
                <a:cs typeface="Cambria"/>
              </a:rPr>
              <a:t>This </a:t>
            </a:r>
            <a:r>
              <a:rPr dirty="0" sz="2450" spc="20">
                <a:latin typeface="Cambria"/>
                <a:cs typeface="Cambria"/>
              </a:rPr>
              <a:t>is </a:t>
            </a:r>
            <a:r>
              <a:rPr dirty="0" sz="2450" spc="-10">
                <a:latin typeface="Cambria"/>
                <a:cs typeface="Cambria"/>
              </a:rPr>
              <a:t>called</a:t>
            </a:r>
            <a:r>
              <a:rPr dirty="0" sz="2450" spc="40">
                <a:latin typeface="Cambria"/>
                <a:cs typeface="Cambria"/>
              </a:rPr>
              <a:t> </a:t>
            </a:r>
            <a:r>
              <a:rPr dirty="0" sz="2450" spc="140" i="1">
                <a:latin typeface="Cambria"/>
                <a:cs typeface="Cambria"/>
              </a:rPr>
              <a:t>De</a:t>
            </a:r>
            <a:r>
              <a:rPr dirty="0" sz="2450" spc="-130" i="1">
                <a:latin typeface="Cambria"/>
                <a:cs typeface="Cambria"/>
              </a:rPr>
              <a:t> </a:t>
            </a:r>
            <a:r>
              <a:rPr dirty="0" sz="2450" spc="40" i="1">
                <a:latin typeface="Cambria"/>
                <a:cs typeface="Cambria"/>
              </a:rPr>
              <a:t>3foizer’s	</a:t>
            </a:r>
            <a:r>
              <a:rPr dirty="0" sz="2450" spc="-40">
                <a:latin typeface="Cambria"/>
                <a:cs typeface="Cambria"/>
              </a:rPr>
              <a:t>law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97524" y="12003579"/>
            <a:ext cx="3842385" cy="473709"/>
          </a:xfrm>
          <a:prstGeom prst="rect">
            <a:avLst/>
          </a:prstGeom>
          <a:ln w="18210">
            <a:solidFill>
              <a:srgbClr val="18181C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60"/>
              </a:lnSpc>
            </a:pPr>
            <a:r>
              <a:rPr dirty="0" sz="2450" spc="45">
                <a:latin typeface="Cambria"/>
                <a:cs typeface="Cambria"/>
              </a:rPr>
              <a:t>(Roots </a:t>
            </a:r>
            <a:r>
              <a:rPr dirty="0" sz="2450" spc="20">
                <a:latin typeface="Cambria"/>
                <a:cs typeface="Cambria"/>
              </a:rPr>
              <a:t>of </a:t>
            </a:r>
            <a:r>
              <a:rPr dirty="0" sz="2450" spc="-25">
                <a:latin typeface="Cambria"/>
                <a:cs typeface="Cambria"/>
              </a:rPr>
              <a:t>complex</a:t>
            </a:r>
            <a:r>
              <a:rPr dirty="0" sz="2450" spc="-200">
                <a:latin typeface="Cambria"/>
                <a:cs typeface="Cambria"/>
              </a:rPr>
              <a:t> </a:t>
            </a:r>
            <a:r>
              <a:rPr dirty="0" sz="2450" spc="-25">
                <a:latin typeface="Cambria"/>
                <a:cs typeface="Cambria"/>
              </a:rPr>
              <a:t>numbers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94030" y="10246743"/>
            <a:ext cx="5930900" cy="1247140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 marL="15875">
              <a:lnSpc>
                <a:spcPct val="100000"/>
              </a:lnSpc>
              <a:spcBef>
                <a:spcPts val="350"/>
              </a:spcBef>
              <a:tabLst>
                <a:tab pos="355600" algn="l"/>
                <a:tab pos="1478280" algn="l"/>
              </a:tabLst>
            </a:pPr>
            <a:r>
              <a:rPr dirty="0" sz="2200" spc="-130">
                <a:latin typeface="Cambria"/>
                <a:cs typeface="Cambria"/>
              </a:rPr>
              <a:t>=	</a:t>
            </a:r>
            <a:r>
              <a:rPr dirty="0" sz="2200" spc="-50">
                <a:latin typeface="Cambria"/>
                <a:cs typeface="Cambria"/>
              </a:rPr>
              <a:t>cos </a:t>
            </a:r>
            <a:r>
              <a:rPr dirty="0" sz="2200" spc="5">
                <a:latin typeface="Cambria"/>
                <a:cs typeface="Cambria"/>
              </a:rPr>
              <a:t>4</a:t>
            </a:r>
            <a:r>
              <a:rPr dirty="0" sz="2200" spc="-35">
                <a:latin typeface="Cambria"/>
                <a:cs typeface="Cambria"/>
              </a:rPr>
              <a:t> </a:t>
            </a:r>
            <a:r>
              <a:rPr dirty="0" sz="2200" spc="-125" i="1">
                <a:latin typeface="Cambria"/>
                <a:cs typeface="Cambria"/>
              </a:rPr>
              <a:t>8</a:t>
            </a:r>
            <a:r>
              <a:rPr dirty="0" sz="2200" spc="140" i="1">
                <a:latin typeface="Cambria"/>
                <a:cs typeface="Cambria"/>
              </a:rPr>
              <a:t> </a:t>
            </a:r>
            <a:r>
              <a:rPr dirty="0" sz="2200" spc="-130">
                <a:latin typeface="Cambria"/>
                <a:cs typeface="Cambria"/>
              </a:rPr>
              <a:t>+	</a:t>
            </a:r>
            <a:r>
              <a:rPr dirty="0" sz="2200" spc="-25">
                <a:latin typeface="Cambria"/>
                <a:cs typeface="Cambria"/>
              </a:rPr>
              <a:t>i  </a:t>
            </a:r>
            <a:r>
              <a:rPr dirty="0" sz="2200" spc="-85">
                <a:latin typeface="Cambria"/>
                <a:cs typeface="Cambria"/>
              </a:rPr>
              <a:t>sin </a:t>
            </a:r>
            <a:r>
              <a:rPr dirty="0" sz="2200" spc="-80">
                <a:latin typeface="Cambria"/>
                <a:cs typeface="Cambria"/>
              </a:rPr>
              <a:t>4</a:t>
            </a:r>
            <a:r>
              <a:rPr dirty="0" sz="2200" spc="35">
                <a:latin typeface="Cambria"/>
                <a:cs typeface="Cambria"/>
              </a:rPr>
              <a:t> </a:t>
            </a:r>
            <a:r>
              <a:rPr dirty="0" sz="2200" spc="-80">
                <a:solidFill>
                  <a:srgbClr val="080808"/>
                </a:solidFill>
                <a:latin typeface="Cambria"/>
                <a:cs typeface="Cambria"/>
              </a:rPr>
              <a:t>8</a:t>
            </a:r>
            <a:endParaRPr sz="22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40"/>
              </a:spcBef>
              <a:tabLst>
                <a:tab pos="1392555" algn="l"/>
                <a:tab pos="2894965" algn="l"/>
                <a:tab pos="3834765" algn="l"/>
                <a:tab pos="5054600" algn="l"/>
              </a:tabLst>
            </a:pPr>
            <a:r>
              <a:rPr dirty="0" sz="2450" spc="-35">
                <a:latin typeface="Cambria"/>
                <a:cs typeface="Cambria"/>
              </a:rPr>
              <a:t>cos </a:t>
            </a:r>
            <a:r>
              <a:rPr dirty="0" sz="2450" spc="20">
                <a:latin typeface="Cambria"/>
                <a:cs typeface="Cambria"/>
              </a:rPr>
              <a:t>4</a:t>
            </a:r>
            <a:r>
              <a:rPr dirty="0" sz="2450" spc="-45">
                <a:latin typeface="Cambria"/>
                <a:cs typeface="Cambria"/>
              </a:rPr>
              <a:t> </a:t>
            </a:r>
            <a:r>
              <a:rPr dirty="0" sz="2450" spc="35">
                <a:latin typeface="Cambria"/>
                <a:cs typeface="Cambria"/>
              </a:rPr>
              <a:t>8</a:t>
            </a:r>
            <a:r>
              <a:rPr dirty="0" sz="2450" spc="204">
                <a:latin typeface="Cambria"/>
                <a:cs typeface="Cambria"/>
              </a:rPr>
              <a:t> </a:t>
            </a:r>
            <a:r>
              <a:rPr dirty="0" sz="2450" spc="35">
                <a:latin typeface="Cambria"/>
                <a:cs typeface="Cambria"/>
              </a:rPr>
              <a:t>=	</a:t>
            </a:r>
            <a:r>
              <a:rPr dirty="0" sz="2450" spc="130">
                <a:latin typeface="Cambria"/>
                <a:cs typeface="Cambria"/>
              </a:rPr>
              <a:t>cos’ </a:t>
            </a:r>
            <a:r>
              <a:rPr dirty="0" sz="2450" spc="-100">
                <a:latin typeface="Cambria"/>
                <a:cs typeface="Cambria"/>
              </a:rPr>
              <a:t>B</a:t>
            </a:r>
            <a:r>
              <a:rPr dirty="0" sz="2450" spc="-5">
                <a:latin typeface="Cambria"/>
                <a:cs typeface="Cambria"/>
              </a:rPr>
              <a:t> </a:t>
            </a:r>
            <a:r>
              <a:rPr dirty="0" sz="2450" spc="-860">
                <a:latin typeface="Cambria"/>
                <a:cs typeface="Cambria"/>
              </a:rPr>
              <a:t>—</a:t>
            </a:r>
            <a:r>
              <a:rPr dirty="0" sz="2450" spc="260">
                <a:latin typeface="Cambria"/>
                <a:cs typeface="Cambria"/>
              </a:rPr>
              <a:t> </a:t>
            </a:r>
            <a:r>
              <a:rPr dirty="0" sz="2450" spc="-35">
                <a:latin typeface="Cambria"/>
                <a:cs typeface="Cambria"/>
              </a:rPr>
              <a:t>6	</a:t>
            </a:r>
            <a:r>
              <a:rPr dirty="0" sz="2450" spc="55">
                <a:latin typeface="Cambria"/>
                <a:cs typeface="Cambria"/>
              </a:rPr>
              <a:t>cos</a:t>
            </a:r>
            <a:r>
              <a:rPr dirty="0" baseline="32986" sz="2400" spc="82">
                <a:latin typeface="Cambria"/>
                <a:cs typeface="Cambria"/>
              </a:rPr>
              <a:t>2</a:t>
            </a:r>
            <a:r>
              <a:rPr dirty="0" baseline="32986" sz="2400" spc="254">
                <a:latin typeface="Cambria"/>
                <a:cs typeface="Cambria"/>
              </a:rPr>
              <a:t> </a:t>
            </a:r>
            <a:r>
              <a:rPr dirty="0" sz="2450" spc="-50">
                <a:latin typeface="Cambria"/>
                <a:cs typeface="Cambria"/>
              </a:rPr>
              <a:t>8	</a:t>
            </a:r>
            <a:r>
              <a:rPr dirty="0" sz="2450" spc="100">
                <a:latin typeface="Cambria"/>
                <a:cs typeface="Cambria"/>
              </a:rPr>
              <a:t>sin'</a:t>
            </a:r>
            <a:r>
              <a:rPr dirty="0" sz="2450" spc="-5">
                <a:latin typeface="Cambria"/>
                <a:cs typeface="Cambria"/>
              </a:rPr>
              <a:t> </a:t>
            </a:r>
            <a:r>
              <a:rPr dirty="0" sz="2450" spc="130">
                <a:latin typeface="Cambria"/>
                <a:cs typeface="Cambria"/>
              </a:rPr>
              <a:t>8</a:t>
            </a:r>
            <a:r>
              <a:rPr dirty="0" sz="2450" spc="40">
                <a:latin typeface="Cambria"/>
                <a:cs typeface="Cambria"/>
              </a:rPr>
              <a:t> </a:t>
            </a:r>
            <a:r>
              <a:rPr dirty="0" sz="2450" spc="130">
                <a:latin typeface="Cambria"/>
                <a:cs typeface="Cambria"/>
              </a:rPr>
              <a:t>+	</a:t>
            </a:r>
            <a:r>
              <a:rPr dirty="0" sz="2450" spc="155">
                <a:latin typeface="Cambria"/>
                <a:cs typeface="Cambria"/>
              </a:rPr>
              <a:t>sin’</a:t>
            </a:r>
            <a:r>
              <a:rPr dirty="0" sz="2450" spc="-90">
                <a:latin typeface="Cambria"/>
                <a:cs typeface="Cambria"/>
              </a:rPr>
              <a:t> </a:t>
            </a:r>
            <a:r>
              <a:rPr dirty="0" sz="2450" spc="-50">
                <a:latin typeface="Cambria"/>
                <a:cs typeface="Cambria"/>
              </a:rPr>
              <a:t>8</a:t>
            </a:r>
            <a:endParaRPr sz="2450">
              <a:latin typeface="Cambria"/>
              <a:cs typeface="Cambria"/>
            </a:endParaRPr>
          </a:p>
          <a:p>
            <a:pPr algn="ctr" marR="408305">
              <a:lnSpc>
                <a:spcPct val="100000"/>
              </a:lnSpc>
              <a:spcBef>
                <a:spcPts val="500"/>
              </a:spcBef>
              <a:tabLst>
                <a:tab pos="4634230" algn="l"/>
              </a:tabLst>
            </a:pPr>
            <a:r>
              <a:rPr dirty="0" sz="2450" spc="-40">
                <a:latin typeface="Cambria"/>
                <a:cs typeface="Cambria"/>
              </a:rPr>
              <a:t>sin </a:t>
            </a:r>
            <a:r>
              <a:rPr dirty="0" sz="2450" spc="20">
                <a:latin typeface="Cambria"/>
                <a:cs typeface="Cambria"/>
              </a:rPr>
              <a:t>4 </a:t>
            </a:r>
            <a:r>
              <a:rPr dirty="0" sz="2450" spc="35">
                <a:latin typeface="Cambria"/>
                <a:cs typeface="Cambria"/>
              </a:rPr>
              <a:t>8 </a:t>
            </a:r>
            <a:r>
              <a:rPr dirty="0" sz="2450" spc="35">
                <a:solidFill>
                  <a:srgbClr val="050505"/>
                </a:solidFill>
                <a:latin typeface="Cambria"/>
                <a:cs typeface="Cambria"/>
              </a:rPr>
              <a:t>= </a:t>
            </a:r>
            <a:r>
              <a:rPr dirty="0" sz="2450" spc="-20">
                <a:latin typeface="Cambria"/>
                <a:cs typeface="Cambria"/>
              </a:rPr>
              <a:t>.4  </a:t>
            </a:r>
            <a:r>
              <a:rPr dirty="0" sz="2450" spc="120">
                <a:latin typeface="Cambria"/>
                <a:cs typeface="Cambria"/>
              </a:rPr>
              <a:t>cos' </a:t>
            </a:r>
            <a:r>
              <a:rPr dirty="0" sz="2450" spc="35">
                <a:latin typeface="Cambria"/>
                <a:cs typeface="Cambria"/>
              </a:rPr>
              <a:t>8  </a:t>
            </a:r>
            <a:r>
              <a:rPr dirty="0" sz="2450" spc="10">
                <a:latin typeface="Cambria"/>
                <a:cs typeface="Cambria"/>
              </a:rPr>
              <a:t>sin </a:t>
            </a:r>
            <a:r>
              <a:rPr dirty="0" sz="2450" spc="-100">
                <a:latin typeface="Cambria"/>
                <a:cs typeface="Cambria"/>
              </a:rPr>
              <a:t>B  </a:t>
            </a:r>
            <a:r>
              <a:rPr dirty="0" sz="2450" spc="-220">
                <a:latin typeface="Cambria"/>
                <a:cs typeface="Cambria"/>
              </a:rPr>
              <a:t>-l-  </a:t>
            </a:r>
            <a:r>
              <a:rPr dirty="0" sz="2450" spc="20">
                <a:latin typeface="Cambria"/>
                <a:cs typeface="Cambria"/>
              </a:rPr>
              <a:t>4</a:t>
            </a:r>
            <a:r>
              <a:rPr dirty="0" sz="2450" spc="55">
                <a:latin typeface="Cambria"/>
                <a:cs typeface="Cambria"/>
              </a:rPr>
              <a:t> </a:t>
            </a:r>
            <a:r>
              <a:rPr dirty="0" sz="2450" spc="-10">
                <a:latin typeface="Cambria"/>
                <a:cs typeface="Cambria"/>
              </a:rPr>
              <a:t>cos</a:t>
            </a:r>
            <a:r>
              <a:rPr dirty="0" sz="2450" spc="-100">
                <a:latin typeface="Cambria"/>
                <a:cs typeface="Cambria"/>
              </a:rPr>
              <a:t> B	</a:t>
            </a:r>
            <a:r>
              <a:rPr dirty="0" sz="2450" spc="120">
                <a:latin typeface="Cambria"/>
                <a:cs typeface="Cambria"/>
              </a:rPr>
              <a:t>sin'</a:t>
            </a:r>
            <a:r>
              <a:rPr dirty="0" sz="2450" spc="-70">
                <a:latin typeface="Cambria"/>
                <a:cs typeface="Cambria"/>
              </a:rPr>
              <a:t> </a:t>
            </a:r>
            <a:r>
              <a:rPr dirty="0" sz="2450" spc="-100">
                <a:latin typeface="Cambria"/>
                <a:cs typeface="Cambria"/>
              </a:rPr>
              <a:t>B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218685" y="3009693"/>
            <a:ext cx="2684780" cy="1100455"/>
          </a:xfrm>
          <a:prstGeom prst="rect">
            <a:avLst/>
          </a:prstGeom>
        </p:spPr>
        <p:txBody>
          <a:bodyPr wrap="square" lIns="0" tIns="1022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  <a:tabLst>
                <a:tab pos="330200" algn="l"/>
                <a:tab pos="643255" algn="l"/>
                <a:tab pos="1210945" algn="l"/>
              </a:tabLst>
            </a:pPr>
            <a:r>
              <a:rPr dirty="0" sz="2450" spc="-10">
                <a:solidFill>
                  <a:srgbClr val="080808"/>
                </a:solidFill>
                <a:latin typeface="Cambria"/>
                <a:cs typeface="Cambria"/>
              </a:rPr>
              <a:t>=	</a:t>
            </a:r>
            <a:r>
              <a:rPr dirty="0" sz="2450" spc="-35">
                <a:solidFill>
                  <a:srgbClr val="070707"/>
                </a:solidFill>
                <a:latin typeface="Cambria"/>
                <a:cs typeface="Cambria"/>
              </a:rPr>
              <a:t>2	</a:t>
            </a:r>
            <a:r>
              <a:rPr dirty="0" sz="2450" spc="-25">
                <a:solidFill>
                  <a:srgbClr val="070707"/>
                </a:solidFill>
                <a:latin typeface="Cambria"/>
                <a:cs typeface="Cambria"/>
              </a:rPr>
              <a:t>c'</a:t>
            </a:r>
            <a:r>
              <a:rPr dirty="0" sz="2450" spc="229">
                <a:solidFill>
                  <a:srgbClr val="070707"/>
                </a:solidFill>
                <a:latin typeface="Cambria"/>
                <a:cs typeface="Cambria"/>
              </a:rPr>
              <a:t> </a:t>
            </a:r>
            <a:r>
              <a:rPr dirty="0" sz="2450" spc="-25">
                <a:solidFill>
                  <a:srgbClr val="070707"/>
                </a:solidFill>
                <a:latin typeface="Cambria"/>
                <a:cs typeface="Cambria"/>
              </a:rPr>
              <a:t>"	</a:t>
            </a:r>
            <a:r>
              <a:rPr dirty="0" sz="2450" spc="-15">
                <a:solidFill>
                  <a:srgbClr val="070707"/>
                </a:solidFill>
                <a:latin typeface="Cambria"/>
                <a:cs typeface="Cambria"/>
              </a:rPr>
              <a:t>'</a:t>
            </a:r>
            <a:endParaRPr sz="2450">
              <a:latin typeface="Cambria"/>
              <a:cs typeface="Cambria"/>
            </a:endParaRPr>
          </a:p>
          <a:p>
            <a:pPr marL="706755">
              <a:lnSpc>
                <a:spcPts val="2440"/>
              </a:lnSpc>
              <a:spcBef>
                <a:spcPts val="720"/>
              </a:spcBef>
            </a:pPr>
            <a:r>
              <a:rPr dirty="0" sz="1900" spc="260">
                <a:latin typeface="Consolas"/>
                <a:cs typeface="Consolas"/>
              </a:rPr>
              <a:t>tOS- </a:t>
            </a:r>
            <a:r>
              <a:rPr dirty="0" sz="1900" spc="-204">
                <a:latin typeface="Consolas"/>
                <a:cs typeface="Consolas"/>
              </a:rPr>
              <a:t>d- </a:t>
            </a:r>
            <a:r>
              <a:rPr dirty="0" sz="1900" spc="-415">
                <a:latin typeface="Consolas"/>
                <a:cs typeface="Consolas"/>
              </a:rPr>
              <a:t>1 </a:t>
            </a:r>
            <a:r>
              <a:rPr dirty="0" baseline="1133" sz="3675" spc="-15">
                <a:latin typeface="Cambria"/>
                <a:cs typeface="Cambria"/>
              </a:rPr>
              <a:t>sin</a:t>
            </a:r>
            <a:r>
              <a:rPr dirty="0" baseline="1133" sz="3675" spc="-359">
                <a:latin typeface="Cambria"/>
                <a:cs typeface="Cambria"/>
              </a:rPr>
              <a:t> </a:t>
            </a:r>
            <a:r>
              <a:rPr dirty="0" baseline="1133" sz="3675" spc="-15">
                <a:latin typeface="Cambria"/>
                <a:cs typeface="Cambria"/>
              </a:rPr>
              <a:t>J)</a:t>
            </a:r>
            <a:endParaRPr baseline="1133" sz="3675">
              <a:latin typeface="Cambria"/>
              <a:cs typeface="Cambria"/>
            </a:endParaRPr>
          </a:p>
          <a:p>
            <a:pPr algn="ctr" marR="159385">
              <a:lnSpc>
                <a:spcPts val="1660"/>
              </a:lnSpc>
            </a:pPr>
            <a:r>
              <a:rPr dirty="0" sz="1800" spc="-25">
                <a:latin typeface="Consolas"/>
                <a:cs typeface="Consolas"/>
              </a:rPr>
              <a:t>3</a:t>
            </a:r>
            <a:endParaRPr sz="1800">
              <a:latin typeface="Consolas"/>
              <a:cs typeface="Consola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81742" y="12567537"/>
            <a:ext cx="154114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386080" algn="l"/>
                <a:tab pos="1296670" algn="l"/>
              </a:tabLst>
            </a:pPr>
            <a:r>
              <a:rPr dirty="0" sz="2350" spc="-1540" i="1">
                <a:latin typeface="Cambria"/>
                <a:cs typeface="Cambria"/>
              </a:rPr>
              <a:t>——</a:t>
            </a:r>
            <a:r>
              <a:rPr dirty="0" sz="2350" spc="-1540" i="1">
                <a:latin typeface="Cambria"/>
                <a:cs typeface="Cambria"/>
              </a:rPr>
              <a:t>	</a:t>
            </a:r>
            <a:r>
              <a:rPr dirty="0" sz="2350" spc="90">
                <a:latin typeface="Cambria"/>
                <a:cs typeface="Cambria"/>
              </a:rPr>
              <a:t>r’*</a:t>
            </a:r>
            <a:r>
              <a:rPr dirty="0" sz="2350" spc="140">
                <a:latin typeface="Cambria"/>
                <a:cs typeface="Cambria"/>
              </a:rPr>
              <a:t>v</a:t>
            </a:r>
            <a:r>
              <a:rPr dirty="0" sz="2350">
                <a:latin typeface="Cambria"/>
                <a:cs typeface="Cambria"/>
              </a:rPr>
              <a:t>	</a:t>
            </a:r>
            <a:r>
              <a:rPr dirty="0" sz="2350" spc="90" i="1">
                <a:latin typeface="Cambria"/>
                <a:cs typeface="Cambria"/>
              </a:rPr>
              <a:t>e'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341310" y="12622168"/>
            <a:ext cx="105918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40"/>
              </a:spcBef>
              <a:tabLst>
                <a:tab pos="445770" algn="l"/>
                <a:tab pos="827405" algn="l"/>
              </a:tabLst>
            </a:pPr>
            <a:r>
              <a:rPr dirty="0" sz="2350" spc="100">
                <a:latin typeface="Cambria"/>
                <a:cs typeface="Cambria"/>
              </a:rPr>
              <a:t>"”	</a:t>
            </a:r>
            <a:r>
              <a:rPr dirty="0" baseline="50925" sz="2700" spc="37">
                <a:latin typeface="Cambria"/>
                <a:cs typeface="Cambria"/>
              </a:rPr>
              <a:t>2</a:t>
            </a:r>
            <a:r>
              <a:rPr dirty="0" baseline="1182" sz="3525" spc="37">
                <a:latin typeface="Cambria"/>
                <a:cs typeface="Cambria"/>
              </a:rPr>
              <a:t>'	</a:t>
            </a:r>
            <a:r>
              <a:rPr dirty="0" baseline="10638" sz="3525" spc="67" i="1">
                <a:latin typeface="Cambria"/>
                <a:cs typeface="Cambria"/>
              </a:rPr>
              <a:t>')</a:t>
            </a:r>
            <a:endParaRPr baseline="10638" sz="3525">
              <a:latin typeface="Cambria"/>
              <a:cs typeface="Cambria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851816" y="12567537"/>
            <a:ext cx="263398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-5" i="1">
                <a:latin typeface="Cambria"/>
                <a:cs typeface="Cambria"/>
              </a:rPr>
              <a:t>k </a:t>
            </a:r>
            <a:r>
              <a:rPr dirty="0" sz="2350" spc="-1540" i="1">
                <a:latin typeface="Cambria"/>
                <a:cs typeface="Cambria"/>
              </a:rPr>
              <a:t>——</a:t>
            </a:r>
            <a:r>
              <a:rPr dirty="0" sz="2350" spc="375" i="1">
                <a:latin typeface="Cambria"/>
                <a:cs typeface="Cambria"/>
              </a:rPr>
              <a:t> </a:t>
            </a:r>
            <a:r>
              <a:rPr dirty="0" sz="2350" spc="45">
                <a:latin typeface="Cambria"/>
                <a:cs typeface="Cambria"/>
              </a:rPr>
              <a:t>0.1 </a:t>
            </a:r>
            <a:r>
              <a:rPr dirty="0" sz="2350" spc="10">
                <a:latin typeface="Cambria"/>
                <a:cs typeface="Cambria"/>
              </a:rPr>
              <a:t>, </a:t>
            </a:r>
            <a:r>
              <a:rPr dirty="0" sz="2350" spc="55">
                <a:latin typeface="Cambria"/>
                <a:cs typeface="Cambria"/>
              </a:rPr>
              <a:t>2, </a:t>
            </a:r>
            <a:r>
              <a:rPr dirty="0" sz="2350" spc="25">
                <a:latin typeface="Cambria"/>
                <a:cs typeface="Cambria"/>
              </a:rPr>
              <a:t>... </a:t>
            </a:r>
            <a:r>
              <a:rPr dirty="0" sz="2350" spc="10">
                <a:latin typeface="Cambria"/>
                <a:cs typeface="Cambria"/>
              </a:rPr>
              <a:t>, </a:t>
            </a:r>
            <a:r>
              <a:rPr dirty="0" sz="2350" spc="-45">
                <a:latin typeface="Cambria"/>
                <a:cs typeface="Cambria"/>
              </a:rPr>
              <a:t>q</a:t>
            </a:r>
            <a:r>
              <a:rPr dirty="0" sz="2350" spc="-105">
                <a:latin typeface="Cambria"/>
                <a:cs typeface="Cambria"/>
              </a:rPr>
              <a:t> </a:t>
            </a:r>
            <a:r>
              <a:rPr dirty="0" sz="2350" spc="-680">
                <a:latin typeface="Cambria"/>
                <a:cs typeface="Cambria"/>
              </a:rPr>
              <a:t>—</a:t>
            </a:r>
            <a:r>
              <a:rPr dirty="0" sz="2350" spc="210">
                <a:latin typeface="Cambria"/>
                <a:cs typeface="Cambria"/>
              </a:rPr>
              <a:t> </a:t>
            </a:r>
            <a:r>
              <a:rPr dirty="0" sz="2350" spc="-5">
                <a:latin typeface="Cambria"/>
                <a:cs typeface="Cambria"/>
              </a:rPr>
              <a:t>1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362021" y="13068320"/>
            <a:ext cx="55626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501015" algn="l"/>
              </a:tabLst>
            </a:pPr>
            <a:r>
              <a:rPr dirty="0" sz="2350" spc="-10">
                <a:solidFill>
                  <a:srgbClr val="5D5D5D"/>
                </a:solidFill>
                <a:latin typeface="Cambria"/>
                <a:cs typeface="Cambria"/>
              </a:rPr>
              <a:t>'</a:t>
            </a:r>
            <a:r>
              <a:rPr dirty="0" sz="2350" spc="-5">
                <a:solidFill>
                  <a:srgbClr val="5D5D5D"/>
                </a:solidFill>
                <a:latin typeface="Cambria"/>
                <a:cs typeface="Cambria"/>
              </a:rPr>
              <a:t>"</a:t>
            </a:r>
            <a:r>
              <a:rPr dirty="0" sz="2350">
                <a:solidFill>
                  <a:srgbClr val="5D5D5D"/>
                </a:solidFill>
                <a:latin typeface="Cambria"/>
                <a:cs typeface="Cambria"/>
              </a:rPr>
              <a:t>	</a:t>
            </a:r>
            <a:r>
              <a:rPr dirty="0" sz="2350" spc="-555">
                <a:solidFill>
                  <a:srgbClr val="A3A3A3"/>
                </a:solidFill>
                <a:latin typeface="Cambria"/>
                <a:cs typeface="Cambria"/>
              </a:rPr>
              <a:t>“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843125" y="13068320"/>
            <a:ext cx="17970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2350" spc="65">
                <a:latin typeface="Cambria"/>
                <a:cs typeface="Cambria"/>
              </a:rPr>
              <a:t>e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284749" y="13268631"/>
            <a:ext cx="173228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410209" algn="l"/>
                <a:tab pos="1301750" algn="l"/>
              </a:tabLst>
            </a:pPr>
            <a:r>
              <a:rPr dirty="0" sz="2350" spc="75">
                <a:latin typeface="Cambria"/>
                <a:cs typeface="Cambria"/>
              </a:rPr>
              <a:t>=</a:t>
            </a:r>
            <a:r>
              <a:rPr dirty="0" sz="2350" spc="75">
                <a:latin typeface="Cambria"/>
                <a:cs typeface="Cambria"/>
              </a:rPr>
              <a:t>	</a:t>
            </a:r>
            <a:r>
              <a:rPr dirty="0" sz="2350" spc="55">
                <a:latin typeface="Cambria"/>
                <a:cs typeface="Cambria"/>
              </a:rPr>
              <a:t>r</a:t>
            </a:r>
            <a:r>
              <a:rPr dirty="0" sz="2350" spc="55">
                <a:latin typeface="Cambria"/>
                <a:cs typeface="Cambria"/>
              </a:rPr>
              <a:t> </a:t>
            </a:r>
            <a:r>
              <a:rPr dirty="0" sz="2350" spc="-75">
                <a:latin typeface="Cambria"/>
                <a:cs typeface="Cambria"/>
              </a:rPr>
              <a:t> </a:t>
            </a:r>
            <a:r>
              <a:rPr dirty="0" sz="2350" spc="25" i="1">
                <a:latin typeface="Cambria"/>
                <a:cs typeface="Cambria"/>
              </a:rPr>
              <a:t>'</a:t>
            </a:r>
            <a:r>
              <a:rPr dirty="0" sz="2350" spc="60" i="1">
                <a:latin typeface="Cambria"/>
                <a:cs typeface="Cambria"/>
              </a:rPr>
              <a:t>«</a:t>
            </a:r>
            <a:r>
              <a:rPr dirty="0" sz="2350" i="1">
                <a:latin typeface="Cambria"/>
                <a:cs typeface="Cambria"/>
              </a:rPr>
              <a:t>	</a:t>
            </a:r>
            <a:r>
              <a:rPr dirty="0" sz="2350" spc="50" i="1">
                <a:latin typeface="Cambria"/>
                <a:cs typeface="Cambria"/>
              </a:rPr>
              <a:t>cos</a:t>
            </a:r>
            <a:endParaRPr sz="2350">
              <a:latin typeface="Cambria"/>
              <a:cs typeface="Cambri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379732" y="13268631"/>
            <a:ext cx="465264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805180" algn="l"/>
                <a:tab pos="1957705" algn="l"/>
                <a:tab pos="2173605" algn="l"/>
                <a:tab pos="2989580" algn="l"/>
                <a:tab pos="3773804" algn="l"/>
              </a:tabLst>
            </a:pPr>
            <a:r>
              <a:rPr dirty="0" sz="2350" spc="50">
                <a:latin typeface="Cambria"/>
                <a:cs typeface="Cambria"/>
              </a:rPr>
              <a:t>(</a:t>
            </a:r>
            <a:r>
              <a:rPr dirty="0" sz="2350" spc="235">
                <a:latin typeface="Cambria"/>
                <a:cs typeface="Cambria"/>
              </a:rPr>
              <a:t> </a:t>
            </a:r>
            <a:r>
              <a:rPr dirty="0" sz="2350" spc="30" i="1">
                <a:latin typeface="Cambria"/>
                <a:cs typeface="Cambria"/>
              </a:rPr>
              <a:t>8</a:t>
            </a:r>
            <a:r>
              <a:rPr dirty="0" sz="2350" spc="285" i="1">
                <a:latin typeface="Cambria"/>
                <a:cs typeface="Cambria"/>
              </a:rPr>
              <a:t> </a:t>
            </a:r>
            <a:r>
              <a:rPr dirty="0" sz="2350" spc="30" i="1">
                <a:latin typeface="Cambria"/>
                <a:cs typeface="Cambria"/>
              </a:rPr>
              <a:t>+	</a:t>
            </a:r>
            <a:r>
              <a:rPr dirty="0" sz="2350" spc="210" i="1">
                <a:latin typeface="Cambria"/>
                <a:cs typeface="Cambria"/>
              </a:rPr>
              <a:t>2kn)</a:t>
            </a:r>
            <a:r>
              <a:rPr dirty="0" sz="2350" spc="185" i="1">
                <a:latin typeface="Cambria"/>
                <a:cs typeface="Cambria"/>
              </a:rPr>
              <a:t> </a:t>
            </a:r>
            <a:r>
              <a:rPr dirty="0" sz="2350" spc="-235">
                <a:latin typeface="Cambria"/>
                <a:cs typeface="Cambria"/>
              </a:rPr>
              <a:t>-I-	</a:t>
            </a:r>
            <a:r>
              <a:rPr dirty="0" sz="2350" spc="-130">
                <a:latin typeface="Cambria"/>
                <a:cs typeface="Cambria"/>
              </a:rPr>
              <a:t>f	</a:t>
            </a:r>
            <a:r>
              <a:rPr dirty="0" sz="2350" spc="70">
                <a:latin typeface="Cambria"/>
                <a:cs typeface="Cambria"/>
              </a:rPr>
              <a:t>sist	</a:t>
            </a:r>
            <a:r>
              <a:rPr dirty="0" sz="2350" spc="75">
                <a:latin typeface="Cambria"/>
                <a:cs typeface="Cambria"/>
              </a:rPr>
              <a:t>(</a:t>
            </a:r>
            <a:r>
              <a:rPr dirty="0" sz="2350" spc="90">
                <a:latin typeface="Cambria"/>
                <a:cs typeface="Cambria"/>
              </a:rPr>
              <a:t> </a:t>
            </a:r>
            <a:r>
              <a:rPr dirty="0" sz="2350" spc="110">
                <a:latin typeface="Cambria"/>
                <a:cs typeface="Cambria"/>
              </a:rPr>
              <a:t>8</a:t>
            </a:r>
            <a:r>
              <a:rPr dirty="0" sz="2350" spc="125">
                <a:latin typeface="Cambria"/>
                <a:cs typeface="Cambria"/>
              </a:rPr>
              <a:t> </a:t>
            </a:r>
            <a:r>
              <a:rPr dirty="0" sz="2350" spc="105" i="1">
                <a:latin typeface="Cambria"/>
                <a:cs typeface="Cambria"/>
              </a:rPr>
              <a:t>+	</a:t>
            </a:r>
            <a:r>
              <a:rPr dirty="0" sz="2350" spc="-55" i="1">
                <a:latin typeface="Cambria"/>
                <a:cs typeface="Cambria"/>
              </a:rPr>
              <a:t>2</a:t>
            </a:r>
            <a:r>
              <a:rPr dirty="0" sz="2350" spc="-355" i="1">
                <a:latin typeface="Cambria"/>
                <a:cs typeface="Cambria"/>
              </a:rPr>
              <a:t> </a:t>
            </a:r>
            <a:r>
              <a:rPr dirty="0" sz="2350" spc="165" i="1">
                <a:latin typeface="Cambria"/>
                <a:cs typeface="Cambria"/>
              </a:rPr>
              <a:t>k›r))</a:t>
            </a:r>
            <a:endParaRPr sz="2350">
              <a:latin typeface="Cambria"/>
              <a:cs typeface="Cambria"/>
            </a:endParaRPr>
          </a:p>
        </p:txBody>
      </p:sp>
      <p:graphicFrame>
        <p:nvGraphicFramePr>
          <p:cNvPr id="51" name="object 51"/>
          <p:cNvGraphicFramePr>
            <a:graphicFrameLocks noGrp="1"/>
          </p:cNvGraphicFramePr>
          <p:nvPr/>
        </p:nvGraphicFramePr>
        <p:xfrm>
          <a:off x="2324995" y="14254819"/>
          <a:ext cx="7109459" cy="2277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7160"/>
                <a:gridCol w="340995"/>
                <a:gridCol w="876934"/>
                <a:gridCol w="1123314"/>
                <a:gridCol w="298450"/>
                <a:gridCol w="714375"/>
                <a:gridCol w="1034414"/>
                <a:gridCol w="593089"/>
                <a:gridCol w="714375"/>
              </a:tblGrid>
              <a:tr h="519008">
                <a:tc gridSpan="4"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390"/>
                        </a:spcBef>
                        <a:tabLst>
                          <a:tab pos="1275715" algn="l"/>
                          <a:tab pos="3572510" algn="l"/>
                        </a:tabLst>
                      </a:pPr>
                      <a:r>
                        <a:rPr dirty="0" sz="2650" spc="-5" i="1">
                          <a:latin typeface="Times New Roman"/>
                          <a:cs typeface="Times New Roman"/>
                        </a:rPr>
                        <a:t>ext</a:t>
                      </a:r>
                      <a:r>
                        <a:rPr dirty="0" sz="2650" i="1">
                          <a:latin typeface="Times New Roman"/>
                          <a:cs typeface="Times New Roman"/>
                        </a:rPr>
                        <a:t>'</a:t>
                      </a:r>
                      <a:r>
                        <a:rPr dirty="0" sz="2650" spc="18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50" spc="-5" i="1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dirty="0" sz="2650" i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z="2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650" spc="-5" i="1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z="2650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z="2650" spc="-19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50" spc="-5" i="1">
                          <a:latin typeface="Times New Roman"/>
                          <a:cs typeface="Times New Roman"/>
                        </a:rPr>
                        <a:t>zoot</a:t>
                      </a:r>
                      <a:r>
                        <a:rPr dirty="0" sz="2650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z="2650" spc="-23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650" i="1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z="2650" i="1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650">
                          <a:latin typeface="Times New Roman"/>
                          <a:cs typeface="Times New Roman"/>
                        </a:rPr>
                        <a:t>8</a:t>
                      </a:r>
                      <a:endParaRPr sz="26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650" spc="17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dirty="0" sz="2650" spc="75">
                          <a:latin typeface="Times New Roman"/>
                          <a:cs typeface="Times New Roman"/>
                        </a:rPr>
                        <a:t>( </a:t>
                      </a:r>
                      <a:r>
                        <a:rPr dirty="0" sz="2650" spc="-480">
                          <a:latin typeface="Times New Roman"/>
                          <a:cs typeface="Times New Roman"/>
                        </a:rPr>
                        <a:t>—8 </a:t>
                      </a:r>
                      <a:r>
                        <a:rPr dirty="0" sz="2650" spc="55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z="2650" spc="-8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6289" sz="3975" spc="127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baseline="13626" sz="3975" spc="127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baseline="-6289" sz="3975" spc="127">
                          <a:latin typeface="Times New Roman"/>
                          <a:cs typeface="Times New Roman"/>
                        </a:rPr>
                        <a:t>'</a:t>
                      </a:r>
                      <a:endParaRPr baseline="-6289" sz="3975">
                        <a:latin typeface="Times New Roman"/>
                        <a:cs typeface="Times New Roman"/>
                      </a:endParaRPr>
                    </a:p>
                  </a:txBody>
                  <a:tcPr marL="0" marR="0" marB="0" marT="4953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2632">
                <a:tc gridSpan="4">
                  <a:txBody>
                    <a:bodyPr/>
                    <a:lstStyle/>
                    <a:p>
                      <a:pPr marL="1118870">
                        <a:lnSpc>
                          <a:spcPts val="2835"/>
                        </a:lnSpc>
                        <a:tabLst>
                          <a:tab pos="1720214" algn="l"/>
                          <a:tab pos="2953385" algn="l"/>
                        </a:tabLst>
                      </a:pPr>
                      <a:r>
                        <a:rPr dirty="0" sz="2450" spc="25">
                          <a:latin typeface="Times New Roman"/>
                          <a:cs typeface="Times New Roman"/>
                        </a:rPr>
                        <a:t>J=	</a:t>
                      </a:r>
                      <a:r>
                        <a:rPr dirty="0" sz="2450" spc="25">
                          <a:solidFill>
                            <a:srgbClr val="080808"/>
                          </a:solidFill>
                          <a:latin typeface="Times New Roman"/>
                          <a:cs typeface="Times New Roman"/>
                        </a:rPr>
                        <a:t>z  </a:t>
                      </a:r>
                      <a:r>
                        <a:rPr dirty="0" sz="2450" spc="3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245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50" spc="40">
                          <a:latin typeface="Times New Roman"/>
                          <a:cs typeface="Times New Roman"/>
                        </a:rPr>
                        <a:t>iy</a:t>
                      </a:r>
                      <a:r>
                        <a:rPr dirty="0" sz="2450" spc="2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50" spc="60">
                          <a:latin typeface="Times New Roman"/>
                          <a:cs typeface="Times New Roman"/>
                        </a:rPr>
                        <a:t>=	</a:t>
                      </a:r>
                      <a:r>
                        <a:rPr dirty="0" sz="245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450" spc="2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50" spc="-1035">
                          <a:latin typeface="Times New Roman"/>
                          <a:cs typeface="Times New Roman"/>
                        </a:rPr>
                        <a:t>—</a:t>
                      </a:r>
                      <a:r>
                        <a:rPr dirty="0" sz="2450" spc="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50" spc="-520">
                          <a:latin typeface="Times New Roman"/>
                          <a:cs typeface="Times New Roman"/>
                        </a:rPr>
                        <a:t>8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0">
                        <a:lnSpc>
                          <a:spcPts val="2835"/>
                        </a:lnSpc>
                      </a:pPr>
                      <a:r>
                        <a:rPr dirty="0" sz="2450" spc="-5">
                          <a:latin typeface="Times New Roman"/>
                          <a:cs typeface="Times New Roman"/>
                        </a:rPr>
                        <a:t>i.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231775">
                        <a:lnSpc>
                          <a:spcPts val="2835"/>
                        </a:lnSpc>
                        <a:tabLst>
                          <a:tab pos="816610" algn="l"/>
                          <a:tab pos="1523365" algn="l"/>
                        </a:tabLst>
                      </a:pPr>
                      <a:r>
                        <a:rPr dirty="0" sz="2450" spc="3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z="2450" spc="2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50" spc="35">
                          <a:latin typeface="Times New Roman"/>
                          <a:cs typeface="Times New Roman"/>
                        </a:rPr>
                        <a:t>=	</a:t>
                      </a:r>
                      <a:r>
                        <a:rPr dirty="0" sz="245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z="245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50" spc="-1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z="2450" spc="-2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450" spc="65">
                          <a:latin typeface="Times New Roman"/>
                          <a:cs typeface="Times New Roman"/>
                        </a:rPr>
                        <a:t>y	</a:t>
                      </a:r>
                      <a:r>
                        <a:rPr dirty="0" sz="2450" spc="75">
                          <a:latin typeface="Times New Roman"/>
                          <a:cs typeface="Times New Roman"/>
                        </a:rPr>
                        <a:t>=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163195">
                        <a:lnSpc>
                          <a:spcPts val="2835"/>
                        </a:lnSpc>
                      </a:pPr>
                      <a:r>
                        <a:rPr dirty="0" sz="2450" spc="-330">
                          <a:latin typeface="Times New Roman"/>
                          <a:cs typeface="Times New Roman"/>
                        </a:rPr>
                        <a:t>—8</a:t>
                      </a:r>
                      <a:endParaRPr sz="24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522619"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2550">
                          <a:latin typeface="Times New Roman"/>
                          <a:cs typeface="Times New Roman"/>
                        </a:rPr>
                        <a:t>r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2550">
                          <a:solidFill>
                            <a:srgbClr val="030303"/>
                          </a:solidFill>
                          <a:latin typeface="Times New Roman"/>
                          <a:cs typeface="Times New Roman"/>
                        </a:rPr>
                        <a:t>=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855"/>
                        </a:spcBef>
                        <a:tabLst>
                          <a:tab pos="512445" algn="l"/>
                        </a:tabLst>
                      </a:pPr>
                      <a:r>
                        <a:rPr dirty="0" sz="2550" spc="-5">
                          <a:latin typeface="Times New Roman"/>
                          <a:cs typeface="Times New Roman"/>
                        </a:rPr>
                        <a:t>{</a:t>
                      </a:r>
                      <a:r>
                        <a:rPr dirty="0" sz="255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z="255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z="2550">
                          <a:latin typeface="Times New Roman"/>
                          <a:cs typeface="Times New Roman"/>
                        </a:rPr>
                        <a:t>—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 marL="534035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dirty="0" sz="1900" spc="-7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z="1900" spc="3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baseline="-14161" sz="3825" spc="-127">
                          <a:latin typeface="Times New Roman"/>
                          <a:cs typeface="Times New Roman"/>
                        </a:rPr>
                        <a:t>+</a:t>
                      </a:r>
                      <a:endParaRPr baseline="-14161" sz="3825">
                        <a:latin typeface="Times New Roman"/>
                        <a:cs typeface="Times New Roman"/>
                      </a:endParaRPr>
                    </a:p>
                  </a:txBody>
                  <a:tcPr marL="0" marR="0" marB="0" marT="26669"/>
                </a:tc>
                <a:tc>
                  <a:txBody>
                    <a:bodyPr/>
                    <a:lstStyle/>
                    <a:p>
                      <a:pPr marL="571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2550" i="1">
                          <a:latin typeface="Times New Roman"/>
                          <a:cs typeface="Times New Roman"/>
                        </a:rPr>
                        <a:t>y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2550" spc="45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z="2550" spc="13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z="255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20">
                          <a:latin typeface="Times New Roman"/>
                          <a:cs typeface="Times New Roman"/>
                        </a:rPr>
                        <a:t>(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2550" spc="55">
                          <a:latin typeface="Times New Roman"/>
                          <a:cs typeface="Times New Roman"/>
                        </a:rPr>
                        <a:t>8)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dirty="0" sz="2550" spc="15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z="255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2550" spc="135">
                          <a:latin typeface="Times New Roman"/>
                          <a:cs typeface="Times New Roman"/>
                        </a:rPr>
                        <a:t>8</a:t>
                      </a:r>
                      <a:endParaRPr sz="25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108585"/>
                </a:tc>
              </a:tr>
              <a:tr h="8632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algn="r" marR="141605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dirty="0" sz="2450" spc="35">
                          <a:latin typeface="Cambria"/>
                          <a:cs typeface="Cambria"/>
                        </a:rPr>
                        <a:t>8</a:t>
                      </a:r>
                      <a:r>
                        <a:rPr dirty="0" sz="2450" spc="-45">
                          <a:latin typeface="Cambria"/>
                          <a:cs typeface="Cambria"/>
                        </a:rPr>
                        <a:t> </a:t>
                      </a:r>
                      <a:r>
                        <a:rPr dirty="0" sz="2450" spc="35">
                          <a:latin typeface="Cambria"/>
                          <a:cs typeface="Cambria"/>
                        </a:rPr>
                        <a:t>=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262890"/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285"/>
                        </a:spcBef>
                      </a:pPr>
                      <a:r>
                        <a:rPr dirty="0" sz="2450" spc="50">
                          <a:latin typeface="Cambria"/>
                          <a:cs typeface="Cambria"/>
                        </a:rPr>
                        <a:t>tan*</a:t>
                      </a:r>
                      <a:r>
                        <a:rPr dirty="0" baseline="34722" sz="2400" spc="75">
                          <a:latin typeface="Cambria"/>
                          <a:cs typeface="Cambria"/>
                        </a:rPr>
                        <a:t>1</a:t>
                      </a:r>
                      <a:endParaRPr baseline="34722" sz="2400">
                        <a:latin typeface="Cambria"/>
                        <a:cs typeface="Cambria"/>
                      </a:endParaRPr>
                    </a:p>
                  </a:txBody>
                  <a:tcPr marL="0" marR="0" marB="0" marT="290195"/>
                </a:tc>
                <a:tc>
                  <a:txBody>
                    <a:bodyPr/>
                    <a:lstStyle/>
                    <a:p>
                      <a:pPr marL="11430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—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262890"/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2070"/>
                        </a:spcBef>
                      </a:pPr>
                      <a:r>
                        <a:rPr dirty="0" sz="2450" spc="-10">
                          <a:latin typeface="Cambria"/>
                          <a:cs typeface="Cambria"/>
                        </a:rPr>
                        <a:t>tan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262890"/>
                </a:tc>
                <a:tc>
                  <a:txBody>
                    <a:bodyPr/>
                    <a:lstStyle/>
                    <a:p>
                      <a:pPr algn="ctr" marR="11303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450" spc="-380">
                          <a:latin typeface="Cambria"/>
                          <a:cs typeface="Cambria"/>
                        </a:rPr>
                        <a:t>—8</a:t>
                      </a:r>
                      <a:endParaRPr sz="2450">
                        <a:latin typeface="Cambria"/>
                        <a:cs typeface="Cambria"/>
                      </a:endParaRPr>
                    </a:p>
                    <a:p>
                      <a:pPr algn="ctr" marR="104139">
                        <a:lnSpc>
                          <a:spcPts val="2905"/>
                        </a:lnSpc>
                        <a:spcBef>
                          <a:spcPts val="785"/>
                        </a:spcBef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0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61594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n</a:t>
                      </a:r>
                      <a:endParaRPr sz="2450">
                        <a:latin typeface="Cambria"/>
                        <a:cs typeface="Cambria"/>
                      </a:endParaRPr>
                    </a:p>
                    <a:p>
                      <a:pPr algn="r" marR="9525">
                        <a:lnSpc>
                          <a:spcPts val="2905"/>
                        </a:lnSpc>
                        <a:spcBef>
                          <a:spcPts val="785"/>
                        </a:spcBef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2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8255"/>
                </a:tc>
                <a:tc>
                  <a:txBody>
                    <a:bodyPr/>
                    <a:lstStyle/>
                    <a:p>
                      <a:pPr algn="r" marR="4318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dirty="0" sz="2450" spc="-5">
                          <a:latin typeface="Cambria"/>
                          <a:cs typeface="Cambria"/>
                        </a:rPr>
                        <a:t>3s</a:t>
                      </a:r>
                      <a:endParaRPr sz="2450">
                        <a:latin typeface="Cambria"/>
                        <a:cs typeface="Cambria"/>
                      </a:endParaRPr>
                    </a:p>
                    <a:p>
                      <a:pPr algn="r" marR="24130">
                        <a:lnSpc>
                          <a:spcPts val="2905"/>
                        </a:lnSpc>
                        <a:spcBef>
                          <a:spcPts val="785"/>
                        </a:spcBef>
                      </a:pPr>
                      <a:r>
                        <a:rPr dirty="0" sz="2450">
                          <a:latin typeface="Cambria"/>
                          <a:cs typeface="Cambria"/>
                        </a:rPr>
                        <a:t>2</a:t>
                      </a:r>
                      <a:endParaRPr sz="2450">
                        <a:latin typeface="Cambria"/>
                        <a:cs typeface="Cambria"/>
                      </a:endParaRPr>
                    </a:p>
                  </a:txBody>
                  <a:tcPr marL="0" marR="0" marB="0" marT="8255"/>
                </a:tc>
              </a:tr>
            </a:tbl>
          </a:graphicData>
        </a:graphic>
      </p:graphicFrame>
      <p:sp>
        <p:nvSpPr>
          <p:cNvPr id="52" name="object 52"/>
          <p:cNvSpPr txBox="1"/>
          <p:nvPr/>
        </p:nvSpPr>
        <p:spPr>
          <a:xfrm>
            <a:off x="3233274" y="16610209"/>
            <a:ext cx="1002030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661035" algn="l"/>
                <a:tab pos="906144" algn="l"/>
              </a:tabLst>
            </a:pPr>
            <a:r>
              <a:rPr dirty="0" sz="2350" spc="-175" i="1">
                <a:latin typeface="Times New Roman"/>
                <a:cs typeface="Times New Roman"/>
              </a:rPr>
              <a:t>!*</a:t>
            </a:r>
            <a:r>
              <a:rPr dirty="0" sz="2350" spc="280" i="1">
                <a:latin typeface="Times New Roman"/>
                <a:cs typeface="Times New Roman"/>
              </a:rPr>
              <a:t> </a:t>
            </a:r>
            <a:r>
              <a:rPr dirty="0" sz="2350" spc="-750" i="1">
                <a:latin typeface="Times New Roman"/>
                <a:cs typeface="Times New Roman"/>
              </a:rPr>
              <a:t>-—</a:t>
            </a:r>
            <a:r>
              <a:rPr dirty="0" sz="2350" i="1">
                <a:latin typeface="Times New Roman"/>
                <a:cs typeface="Times New Roman"/>
              </a:rPr>
              <a:t>	</a:t>
            </a:r>
            <a:r>
              <a:rPr dirty="0" sz="2350" spc="-409">
                <a:latin typeface="Times New Roman"/>
                <a:cs typeface="Times New Roman"/>
              </a:rPr>
              <a:t>r</a:t>
            </a:r>
            <a:r>
              <a:rPr dirty="0" sz="2350">
                <a:latin typeface="Times New Roman"/>
                <a:cs typeface="Times New Roman"/>
              </a:rPr>
              <a:t>	</a:t>
            </a:r>
            <a:r>
              <a:rPr dirty="0" sz="2350" spc="-365">
                <a:latin typeface="Times New Roman"/>
                <a:cs typeface="Times New Roman"/>
              </a:rPr>
              <a:t>'°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592971" y="16610209"/>
            <a:ext cx="5829935" cy="38989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  <a:tabLst>
                <a:tab pos="685165" algn="l"/>
                <a:tab pos="2253615" algn="l"/>
                <a:tab pos="3079115" algn="l"/>
              </a:tabLst>
            </a:pPr>
            <a:r>
              <a:rPr dirty="0" sz="2350" spc="-114">
                <a:latin typeface="Times New Roman"/>
                <a:cs typeface="Times New Roman"/>
              </a:rPr>
              <a:t>cos	</a:t>
            </a:r>
            <a:r>
              <a:rPr dirty="0" sz="2350" spc="25" i="1">
                <a:latin typeface="Times New Roman"/>
                <a:cs typeface="Times New Roman"/>
              </a:rPr>
              <a:t>(8 +</a:t>
            </a:r>
            <a:r>
              <a:rPr dirty="0" sz="2350" spc="-125" i="1">
                <a:latin typeface="Times New Roman"/>
                <a:cs typeface="Times New Roman"/>
              </a:rPr>
              <a:t> </a:t>
            </a:r>
            <a:r>
              <a:rPr dirty="0" sz="2350" spc="25">
                <a:latin typeface="Times New Roman"/>
                <a:cs typeface="Times New Roman"/>
              </a:rPr>
              <a:t>2kn)</a:t>
            </a:r>
            <a:r>
              <a:rPr dirty="0" sz="2350" spc="95">
                <a:latin typeface="Times New Roman"/>
                <a:cs typeface="Times New Roman"/>
              </a:rPr>
              <a:t> </a:t>
            </a:r>
            <a:r>
              <a:rPr dirty="0" sz="2350" spc="100">
                <a:latin typeface="Times New Roman"/>
                <a:cs typeface="Times New Roman"/>
              </a:rPr>
              <a:t>+	</a:t>
            </a:r>
            <a:r>
              <a:rPr dirty="0" sz="2350" spc="-225">
                <a:latin typeface="Times New Roman"/>
                <a:cs typeface="Times New Roman"/>
              </a:rPr>
              <a:t>i </a:t>
            </a:r>
            <a:r>
              <a:rPr dirty="0" sz="2350" spc="-60">
                <a:latin typeface="Times New Roman"/>
                <a:cs typeface="Times New Roman"/>
              </a:rPr>
              <a:t> </a:t>
            </a:r>
            <a:r>
              <a:rPr dirty="0" sz="2350" spc="-135">
                <a:latin typeface="Times New Roman"/>
                <a:cs typeface="Times New Roman"/>
              </a:rPr>
              <a:t>sin'	</a:t>
            </a:r>
            <a:r>
              <a:rPr dirty="0" sz="2350" spc="80">
                <a:latin typeface="Times New Roman"/>
                <a:cs typeface="Times New Roman"/>
              </a:rPr>
              <a:t>( </a:t>
            </a:r>
            <a:r>
              <a:rPr dirty="0" sz="2350" spc="125">
                <a:latin typeface="Times New Roman"/>
                <a:cs typeface="Times New Roman"/>
              </a:rPr>
              <a:t>8 </a:t>
            </a:r>
            <a:r>
              <a:rPr dirty="0" sz="2350" spc="25" i="1">
                <a:latin typeface="Times New Roman"/>
                <a:cs typeface="Times New Roman"/>
              </a:rPr>
              <a:t>+ </a:t>
            </a:r>
            <a:r>
              <a:rPr dirty="0" sz="2350" spc="130" i="1">
                <a:latin typeface="Times New Roman"/>
                <a:cs typeface="Times New Roman"/>
              </a:rPr>
              <a:t>2kc)) </a:t>
            </a:r>
            <a:r>
              <a:rPr dirty="0" sz="2350" spc="-70" i="1">
                <a:latin typeface="Times New Roman"/>
                <a:cs typeface="Times New Roman"/>
              </a:rPr>
              <a:t>k </a:t>
            </a:r>
            <a:r>
              <a:rPr dirty="0" sz="2350" spc="-55" i="1">
                <a:latin typeface="Times New Roman"/>
                <a:cs typeface="Times New Roman"/>
              </a:rPr>
              <a:t>--</a:t>
            </a:r>
            <a:r>
              <a:rPr dirty="0" sz="2350" spc="50" i="1">
                <a:latin typeface="Times New Roman"/>
                <a:cs typeface="Times New Roman"/>
              </a:rPr>
              <a:t> </a:t>
            </a:r>
            <a:r>
              <a:rPr dirty="0" sz="2350" spc="-80">
                <a:latin typeface="Times New Roman"/>
                <a:cs typeface="Times New Roman"/>
              </a:rPr>
              <a:t>0,1,2,3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631265" y="17761501"/>
            <a:ext cx="579120" cy="4508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750" spc="55">
                <a:latin typeface="Calibri"/>
                <a:cs typeface="Calibri"/>
              </a:rPr>
              <a:t>125</a:t>
            </a:r>
            <a:endParaRPr sz="2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539037" y="75015"/>
            <a:ext cx="112522" cy="281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4500917"/>
            <a:ext cx="56261" cy="5419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229599" y="75015"/>
            <a:ext cx="37507" cy="93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421961" cy="2344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59529" y="797037"/>
            <a:ext cx="12321262" cy="181068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751" y="20094254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 h="0">
                <a:moveTo>
                  <a:pt x="0" y="0"/>
                </a:moveTo>
                <a:lnTo>
                  <a:pt x="413521" y="0"/>
                </a:lnTo>
              </a:path>
            </a:pathLst>
          </a:custGeom>
          <a:ln w="19691">
            <a:solidFill>
              <a:srgbClr val="3F44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373813" y="9697133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373813" y="10166448"/>
            <a:ext cx="190500" cy="20320"/>
          </a:xfrm>
          <a:custGeom>
            <a:avLst/>
            <a:gdLst/>
            <a:ahLst/>
            <a:cxnLst/>
            <a:rect l="l" t="t" r="r" b="b"/>
            <a:pathLst>
              <a:path w="190500" h="20320">
                <a:moveTo>
                  <a:pt x="0" y="0"/>
                </a:moveTo>
                <a:lnTo>
                  <a:pt x="190351" y="0"/>
                </a:lnTo>
                <a:lnTo>
                  <a:pt x="19035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023523" y="8721312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354121" y="8684114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373813" y="9762772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23232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354121" y="10566842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502684" y="7388847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491745" y="7868014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3B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384753" y="1011065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235863" y="7408539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354121" y="10575590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371082" y="3584012"/>
            <a:ext cx="347980" cy="0"/>
          </a:xfrm>
          <a:custGeom>
            <a:avLst/>
            <a:gdLst/>
            <a:ahLst/>
            <a:cxnLst/>
            <a:rect l="l" t="t" r="r" b="b"/>
            <a:pathLst>
              <a:path w="347979" h="0">
                <a:moveTo>
                  <a:pt x="0" y="0"/>
                </a:moveTo>
                <a:lnTo>
                  <a:pt x="347883" y="0"/>
                </a:lnTo>
              </a:path>
            </a:pathLst>
          </a:custGeom>
          <a:ln w="3175">
            <a:solidFill>
              <a:srgbClr val="5B4F5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211687" y="4380424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3B343B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502684" y="7454486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384753" y="10155505"/>
            <a:ext cx="179705" cy="20320"/>
          </a:xfrm>
          <a:custGeom>
            <a:avLst/>
            <a:gdLst/>
            <a:ahLst/>
            <a:cxnLst/>
            <a:rect l="l" t="t" r="r" b="b"/>
            <a:pathLst>
              <a:path w="179704" h="20320">
                <a:moveTo>
                  <a:pt x="0" y="0"/>
                </a:moveTo>
                <a:lnTo>
                  <a:pt x="179411" y="0"/>
                </a:lnTo>
                <a:lnTo>
                  <a:pt x="179411" y="19691"/>
                </a:lnTo>
                <a:lnTo>
                  <a:pt x="0" y="19691"/>
                </a:lnTo>
                <a:lnTo>
                  <a:pt x="0" y="0"/>
                </a:lnTo>
                <a:close/>
              </a:path>
            </a:pathLst>
          </a:custGeom>
          <a:solidFill>
            <a:srgbClr val="181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023523" y="8675365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491745" y="7811123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351" y="0"/>
                </a:lnTo>
              </a:path>
            </a:pathLst>
          </a:custGeom>
          <a:ln w="3175">
            <a:solidFill>
              <a:srgbClr val="3B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5491745" y="7802375"/>
            <a:ext cx="181610" cy="0"/>
          </a:xfrm>
          <a:custGeom>
            <a:avLst/>
            <a:gdLst/>
            <a:ahLst/>
            <a:cxnLst/>
            <a:rect l="l" t="t" r="r" b="b"/>
            <a:pathLst>
              <a:path w="181610" h="0">
                <a:moveTo>
                  <a:pt x="0" y="0"/>
                </a:moveTo>
                <a:lnTo>
                  <a:pt x="181599" y="0"/>
                </a:lnTo>
              </a:path>
            </a:pathLst>
          </a:custGeom>
          <a:ln w="3175">
            <a:solidFill>
              <a:srgbClr val="3B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354121" y="1051979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18181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4235863" y="746542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19691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014772" y="8666608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354121" y="8749753"/>
            <a:ext cx="179705" cy="0"/>
          </a:xfrm>
          <a:custGeom>
            <a:avLst/>
            <a:gdLst/>
            <a:ahLst/>
            <a:cxnLst/>
            <a:rect l="l" t="t" r="r" b="b"/>
            <a:pathLst>
              <a:path w="179704" h="0">
                <a:moveTo>
                  <a:pt x="0" y="0"/>
                </a:moveTo>
                <a:lnTo>
                  <a:pt x="179411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500496" y="7857070"/>
            <a:ext cx="173355" cy="0"/>
          </a:xfrm>
          <a:custGeom>
            <a:avLst/>
            <a:gdLst/>
            <a:ahLst/>
            <a:cxnLst/>
            <a:rect l="l" t="t" r="r" b="b"/>
            <a:pathLst>
              <a:path w="173354" h="0">
                <a:moveTo>
                  <a:pt x="0" y="0"/>
                </a:moveTo>
                <a:lnTo>
                  <a:pt x="172847" y="0"/>
                </a:lnTo>
              </a:path>
            </a:pathLst>
          </a:custGeom>
          <a:ln w="3175">
            <a:solidFill>
              <a:srgbClr val="3B3B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014772" y="8732246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 h="0">
                <a:moveTo>
                  <a:pt x="0" y="0"/>
                </a:moveTo>
                <a:lnTo>
                  <a:pt x="188163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111259" y="7474177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19691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54121" y="8675365"/>
            <a:ext cx="170815" cy="0"/>
          </a:xfrm>
          <a:custGeom>
            <a:avLst/>
            <a:gdLst/>
            <a:ahLst/>
            <a:cxnLst/>
            <a:rect l="l" t="t" r="r" b="b"/>
            <a:pathLst>
              <a:path w="170814" h="0">
                <a:moveTo>
                  <a:pt x="0" y="0"/>
                </a:moveTo>
                <a:lnTo>
                  <a:pt x="170659" y="0"/>
                </a:lnTo>
              </a:path>
            </a:pathLst>
          </a:custGeom>
          <a:ln w="3175">
            <a:solidFill>
              <a:srgbClr val="2B2B2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3102508" y="7408539"/>
            <a:ext cx="168910" cy="0"/>
          </a:xfrm>
          <a:custGeom>
            <a:avLst/>
            <a:gdLst/>
            <a:ahLst/>
            <a:cxnLst/>
            <a:rect l="l" t="t" r="r" b="b"/>
            <a:pathLst>
              <a:path w="168910" h="0">
                <a:moveTo>
                  <a:pt x="0" y="0"/>
                </a:moveTo>
                <a:lnTo>
                  <a:pt x="168471" y="0"/>
                </a:lnTo>
              </a:path>
            </a:pathLst>
          </a:custGeom>
          <a:ln w="19691">
            <a:solidFill>
              <a:srgbClr val="38383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677503" y="2813851"/>
            <a:ext cx="339725" cy="0"/>
          </a:xfrm>
          <a:custGeom>
            <a:avLst/>
            <a:gdLst/>
            <a:ahLst/>
            <a:cxnLst/>
            <a:rect l="l" t="t" r="r" b="b"/>
            <a:pathLst>
              <a:path w="339725" h="0">
                <a:moveTo>
                  <a:pt x="0" y="0"/>
                </a:moveTo>
                <a:lnTo>
                  <a:pt x="339131" y="0"/>
                </a:lnTo>
              </a:path>
            </a:pathLst>
          </a:custGeom>
          <a:ln w="19691">
            <a:solidFill>
              <a:srgbClr val="64606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9967657"/>
            <a:ext cx="18753" cy="4407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819732" y="3544472"/>
            <a:ext cx="618876" cy="1687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310662" y="2456751"/>
            <a:ext cx="1809744" cy="53448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6995176" y="3216281"/>
            <a:ext cx="2541143" cy="52510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2362981" y="7248352"/>
            <a:ext cx="6010600" cy="36569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5494870" y="7679690"/>
            <a:ext cx="2728681" cy="3000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2344228" y="8495482"/>
            <a:ext cx="4557179" cy="41258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2334851" y="9573827"/>
            <a:ext cx="5063532" cy="125650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322893" y="5473314"/>
            <a:ext cx="2949575" cy="127825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125"/>
              </a:spcBef>
              <a:tabLst>
                <a:tab pos="887730" algn="l"/>
              </a:tabLst>
            </a:pPr>
            <a:r>
              <a:rPr dirty="0" sz="2700" spc="-235">
                <a:latin typeface="Times New Roman"/>
                <a:cs typeface="Times New Roman"/>
              </a:rPr>
              <a:t>H.W¢	</a:t>
            </a:r>
            <a:r>
              <a:rPr dirty="0" sz="2700" spc="-120">
                <a:latin typeface="Times New Roman"/>
                <a:cs typeface="Times New Roman"/>
              </a:rPr>
              <a:t>Find </a:t>
            </a:r>
            <a:r>
              <a:rPr dirty="0" sz="2700" spc="-5">
                <a:latin typeface="Times New Roman"/>
                <a:cs typeface="Times New Roman"/>
              </a:rPr>
              <a:t>the </a:t>
            </a:r>
            <a:r>
              <a:rPr dirty="0" sz="2700">
                <a:latin typeface="Times New Roman"/>
                <a:cs typeface="Times New Roman"/>
              </a:rPr>
              <a:t>root</a:t>
            </a:r>
            <a:r>
              <a:rPr dirty="0" sz="2700" spc="-484">
                <a:latin typeface="Times New Roman"/>
                <a:cs typeface="Times New Roman"/>
              </a:rPr>
              <a:t> </a:t>
            </a:r>
            <a:r>
              <a:rPr dirty="0" sz="2700" spc="-160">
                <a:latin typeface="Times New Roman"/>
                <a:cs typeface="Times New Roman"/>
              </a:rPr>
              <a:t>of</a:t>
            </a:r>
            <a:endParaRPr sz="2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baseline="-2267" sz="3675" spc="-142">
                <a:latin typeface="Cambria"/>
                <a:cs typeface="Cambria"/>
              </a:rPr>
              <a:t>C</a:t>
            </a:r>
            <a:r>
              <a:rPr dirty="0" sz="2450" spc="-95">
                <a:latin typeface="Cambria"/>
                <a:cs typeface="Cambria"/>
              </a:rPr>
              <a:t>omplex</a:t>
            </a:r>
            <a:r>
              <a:rPr dirty="0" sz="2450" spc="215">
                <a:latin typeface="Cambria"/>
                <a:cs typeface="Cambria"/>
              </a:rPr>
              <a:t> </a:t>
            </a:r>
            <a:r>
              <a:rPr dirty="0" sz="2450" spc="-75">
                <a:latin typeface="Cambria"/>
                <a:cs typeface="Cambria"/>
              </a:rPr>
              <a:t>functions</a:t>
            </a:r>
            <a:endParaRPr sz="2450">
              <a:latin typeface="Cambria"/>
              <a:cs typeface="Cambri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725633" y="2308345"/>
            <a:ext cx="305435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225">
                <a:latin typeface="Times New Roman"/>
                <a:cs typeface="Times New Roman"/>
              </a:rPr>
              <a:t>úx</a:t>
            </a:r>
            <a:endParaRPr sz="265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342697" y="17517828"/>
            <a:ext cx="558800" cy="43624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700" spc="45">
                <a:latin typeface="Times New Roman"/>
                <a:cs typeface="Times New Roman"/>
              </a:rPr>
              <a:t>126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2019-04-12T02:55:41Z</dcterms:created>
  <dcterms:modified xsi:type="dcterms:W3CDTF">2019-04-12T02:55:41Z</dcterms:modified>
</cp:coreProperties>
</file>